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9" r:id="rId3"/>
    <p:sldId id="260" r:id="rId4"/>
    <p:sldId id="261" r:id="rId5"/>
    <p:sldId id="277" r:id="rId6"/>
    <p:sldId id="258" r:id="rId7"/>
    <p:sldId id="262" r:id="rId8"/>
    <p:sldId id="263" r:id="rId9"/>
    <p:sldId id="264" r:id="rId10"/>
    <p:sldId id="265" r:id="rId11"/>
    <p:sldId id="266" r:id="rId12"/>
    <p:sldId id="267" r:id="rId13"/>
    <p:sldId id="269" r:id="rId14"/>
    <p:sldId id="270" r:id="rId15"/>
    <p:sldId id="268" r:id="rId16"/>
    <p:sldId id="278" r:id="rId17"/>
    <p:sldId id="271" r:id="rId18"/>
    <p:sldId id="273" r:id="rId19"/>
    <p:sldId id="272" r:id="rId20"/>
    <p:sldId id="279" r:id="rId21"/>
    <p:sldId id="274"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E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97" autoAdjust="0"/>
  </p:normalViewPr>
  <p:slideViewPr>
    <p:cSldViewPr snapToGrid="0">
      <p:cViewPr varScale="1">
        <p:scale>
          <a:sx n="91" d="100"/>
          <a:sy n="91" d="100"/>
        </p:scale>
        <p:origin x="73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Introducing Fastvue Reporter, internet usage monitoring and reporting made simple. Customers no longer need to rely on vendor-supplied firewall reporting tools, or overly complex SIEM and log analysis tools to understand what their users are doing on the internet. Fastvue Reporter allows organisations to monitor and understand internet usage and thereby shape acceptable usage policies and protect their investment in network infrastructure and employees/students. </a:t>
            </a:r>
          </a:p>
          <a:p>
            <a:endParaRPr lang="en-AU" dirty="0"/>
          </a:p>
          <a:p>
            <a:r>
              <a:rPr lang="en-AU" dirty="0"/>
              <a:t>During this presentation we will introduce you to Fastvue Reporter and how it will benefit your customers and your security portfolio.</a:t>
            </a:r>
          </a:p>
          <a:p>
            <a:endParaRPr lang="en-AU" dirty="0"/>
          </a:p>
          <a:p>
            <a:r>
              <a:rPr lang="en-AU" dirty="0"/>
              <a:t>Let’s start by looking at the key use cases for Fastvue Reporter and internet usage reporting. </a:t>
            </a:r>
          </a:p>
        </p:txBody>
      </p:sp>
    </p:spTree>
    <p:extLst>
      <p:ext uri="{BB962C8B-B14F-4D97-AF65-F5344CB8AC3E}">
        <p14:creationId xmlns:p14="http://schemas.microsoft.com/office/powerpoint/2010/main" val="416991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In most business environments, internet usage reporting is a requirement to ensure staff are using the internet productively, and aren’t putting the network at unnecessary risk. We’re also seeing a growing trend where organisations are increasingly concerned about employee wellbeing and would like to address issues of workplace harassment and mental health issues in a proactive way. </a:t>
            </a:r>
          </a:p>
          <a:p>
            <a:endParaRPr lang="en-AU" dirty="0"/>
          </a:p>
          <a:p>
            <a:r>
              <a:rPr lang="en-AU" dirty="0"/>
              <a:t>Requests often come from management and HR staff to the IT department for detailed (and understandable) reports on how staff are using the internet. IT Staff are often time-poor and also don’t want to be involved in policing usage or spying on their colleagues. Giving them a simple to use tool to create the reports being requested, and confidence that the reports will be accurate and easy to understand is the key aim of Fastvue Reporter. </a:t>
            </a:r>
          </a:p>
        </p:txBody>
      </p:sp>
    </p:spTree>
    <p:extLst>
      <p:ext uri="{BB962C8B-B14F-4D97-AF65-F5344CB8AC3E}">
        <p14:creationId xmlns:p14="http://schemas.microsoft.com/office/powerpoint/2010/main" val="2367780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Education facilities (both schools and tertiary) have a duty of care to monitor how their users are accessing the internet. While some usage may be putting the network at risk, the primary interest we see from most schools is around monitoring student well-being and proactive action relating to “at-risk” students and staff. </a:t>
            </a:r>
          </a:p>
          <a:p>
            <a:endParaRPr lang="en-AU" dirty="0"/>
          </a:p>
          <a:p>
            <a:r>
              <a:rPr lang="en-AU" dirty="0"/>
              <a:t>Vendor-supplied firewall reporting tools are (sometimes) suitable for reporting on technical performance aspects of the firewall. But they are not useful in providing readable reports, and customisable real-time alerts on the sort of information that Pastoral Care/Well-being/Safeguarding/Student-services staff are concerned with. </a:t>
            </a:r>
          </a:p>
        </p:txBody>
      </p:sp>
    </p:spTree>
    <p:extLst>
      <p:ext uri="{BB962C8B-B14F-4D97-AF65-F5344CB8AC3E}">
        <p14:creationId xmlns:p14="http://schemas.microsoft.com/office/powerpoint/2010/main" val="1744108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While Fastvue Reporter’s primary function is to provide simple and easy to understand internet usage reporting for non-technical users, it is also a powerful tool for configuring and troubleshooting firewall and network performance issues. </a:t>
            </a:r>
          </a:p>
          <a:p>
            <a:endParaRPr lang="en-AU" dirty="0"/>
          </a:p>
          <a:p>
            <a:r>
              <a:rPr lang="en-AU" dirty="0"/>
              <a:t>Getting insight into why certain traffic is being blocked (or allowed) can be challenging in vendor-supplied reporting tools. </a:t>
            </a:r>
          </a:p>
        </p:txBody>
      </p:sp>
    </p:spTree>
    <p:extLst>
      <p:ext uri="{BB962C8B-B14F-4D97-AF65-F5344CB8AC3E}">
        <p14:creationId xmlns:p14="http://schemas.microsoft.com/office/powerpoint/2010/main" val="1150256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Using Fastvue Reporter, the answer to the question above is a confident “yes”. Not only can you customise what events trigger alerts, but Fastvue Reporter also allows you to choose who receives the alert. This ensures that the most appropriate people receive the information they need, in real-time. </a:t>
            </a:r>
          </a:p>
          <a:p>
            <a:endParaRPr lang="en-AU" dirty="0"/>
          </a:p>
          <a:p>
            <a:r>
              <a:rPr lang="en-AU" dirty="0"/>
              <a:t>Real-time alerting is critical in education, but is becoming increasingly popular in corporate networks these days. </a:t>
            </a:r>
          </a:p>
        </p:txBody>
      </p:sp>
    </p:spTree>
    <p:extLst>
      <p:ext uri="{BB962C8B-B14F-4D97-AF65-F5344CB8AC3E}">
        <p14:creationId xmlns:p14="http://schemas.microsoft.com/office/powerpoint/2010/main" val="680276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Have you tried running an internet usage report on your own browsing recently, using a vendor-supplied reporting tool? </a:t>
            </a:r>
          </a:p>
          <a:p>
            <a:r>
              <a:rPr lang="en-AU" dirty="0"/>
              <a:t>How well did it reflect what sites you actually visited? </a:t>
            </a:r>
          </a:p>
          <a:p>
            <a:r>
              <a:rPr lang="en-AU" dirty="0"/>
              <a:t>Can your IT staff create such reports and confidently send them to non-technical readers who are requesting these reports?</a:t>
            </a:r>
          </a:p>
          <a:p>
            <a:r>
              <a:rPr lang="en-AU" dirty="0"/>
              <a:t>Fastvue Reporter is designed to make this not just possible, but also easy. </a:t>
            </a:r>
          </a:p>
        </p:txBody>
      </p:sp>
    </p:spTree>
    <p:extLst>
      <p:ext uri="{BB962C8B-B14F-4D97-AF65-F5344CB8AC3E}">
        <p14:creationId xmlns:p14="http://schemas.microsoft.com/office/powerpoint/2010/main" val="3073617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You’ve probably heard me use the term simple (or easy) internet usage monitoring throughout the presentation so far. What do we actually mean by that phrase?</a:t>
            </a:r>
          </a:p>
          <a:p>
            <a:endParaRPr lang="en-AU" dirty="0"/>
          </a:p>
          <a:p>
            <a:r>
              <a:rPr lang="en-AU" dirty="0"/>
              <a:t>Let’s take a look at a real-world example.</a:t>
            </a:r>
          </a:p>
        </p:txBody>
      </p:sp>
    </p:spTree>
    <p:extLst>
      <p:ext uri="{BB962C8B-B14F-4D97-AF65-F5344CB8AC3E}">
        <p14:creationId xmlns:p14="http://schemas.microsoft.com/office/powerpoint/2010/main" val="1887166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This is a sample report created by a vendor-supplied reporting tool (e.g. </a:t>
            </a:r>
            <a:r>
              <a:rPr lang="en-AU" dirty="0" err="1"/>
              <a:t>FortiAnalyzer</a:t>
            </a:r>
            <a:r>
              <a:rPr lang="en-AU" dirty="0"/>
              <a:t> or Sophos iView), on a user’s traffic after visiting only two websites. </a:t>
            </a:r>
          </a:p>
          <a:p>
            <a:r>
              <a:rPr lang="en-AU" dirty="0"/>
              <a:t>Can you tell which two websites the user actually visited in the browsing session? </a:t>
            </a:r>
          </a:p>
          <a:p>
            <a:r>
              <a:rPr lang="en-AU" dirty="0"/>
              <a:t>The answer is National Geographic (listed at #9) and YouTube (listed at #21). </a:t>
            </a:r>
          </a:p>
          <a:p>
            <a:r>
              <a:rPr lang="en-AU" dirty="0"/>
              <a:t>All the other sites reported by the firewall were not actually “visited” by the user, but were involved in delivering the content for the two sites that were typed into the browser. </a:t>
            </a:r>
          </a:p>
          <a:p>
            <a:r>
              <a:rPr lang="en-AU" dirty="0"/>
              <a:t>If you sent this report to a non-technical person who wanted to know which sites a user had been browsing, would they find this information meaningful?</a:t>
            </a:r>
          </a:p>
        </p:txBody>
      </p:sp>
    </p:spTree>
    <p:extLst>
      <p:ext uri="{BB962C8B-B14F-4D97-AF65-F5344CB8AC3E}">
        <p14:creationId xmlns:p14="http://schemas.microsoft.com/office/powerpoint/2010/main" val="3952452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Site Clean, functionality developed by Fastvue and unique to our products, is included (for free) in each Fastvue Reporter license. </a:t>
            </a:r>
          </a:p>
          <a:p>
            <a:r>
              <a:rPr lang="en-AU" dirty="0"/>
              <a:t>Demonstrated here, using real traffic examples, you can see the sites as logged by any firewall (Clean Off), and then the way that traffic is reported by Fastvue Reporter. </a:t>
            </a:r>
          </a:p>
          <a:p>
            <a:r>
              <a:rPr lang="en-AU" dirty="0"/>
              <a:t>Site Clean makes sense of technical log data and makes it easy to understand for non-technical report readers. </a:t>
            </a:r>
          </a:p>
          <a:p>
            <a:r>
              <a:rPr lang="en-AU" dirty="0"/>
              <a:t>In real-world terms, IT staff can schedule and publish reports for management and HR staff, and be confident that the reports will be readable, without having to explain the content.</a:t>
            </a:r>
          </a:p>
        </p:txBody>
      </p:sp>
    </p:spTree>
    <p:extLst>
      <p:ext uri="{BB962C8B-B14F-4D97-AF65-F5344CB8AC3E}">
        <p14:creationId xmlns:p14="http://schemas.microsoft.com/office/powerpoint/2010/main" val="698701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Next we’ll have a look at some of the other key features of Fastvue Reporter. </a:t>
            </a:r>
          </a:p>
          <a:p>
            <a:endParaRPr lang="en-AU" dirty="0"/>
          </a:p>
          <a:p>
            <a:r>
              <a:rPr lang="en-AU" dirty="0"/>
              <a:t>[NB] You could switch to a </a:t>
            </a:r>
            <a:r>
              <a:rPr lang="en-AU" sz="2000" dirty="0"/>
              <a:t>walk-through</a:t>
            </a:r>
            <a:r>
              <a:rPr lang="en-AU" dirty="0"/>
              <a:t> </a:t>
            </a:r>
            <a:r>
              <a:rPr lang="en-AU" sz="6600" dirty="0"/>
              <a:t>of the software running </a:t>
            </a:r>
            <a:r>
              <a:rPr lang="en-AU" dirty="0"/>
              <a:t>in demo mode, or using real data, at this point in time, rather than using the following slides. Using the following slides allows you to highlight key features without the use of a software demo environment. </a:t>
            </a:r>
          </a:p>
        </p:txBody>
      </p:sp>
    </p:spTree>
    <p:extLst>
      <p:ext uri="{BB962C8B-B14F-4D97-AF65-F5344CB8AC3E}">
        <p14:creationId xmlns:p14="http://schemas.microsoft.com/office/powerpoint/2010/main" val="2813943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Reporter is developed using over two decades of experience in the internet usage reporting space. </a:t>
            </a:r>
          </a:p>
          <a:p>
            <a:r>
              <a:rPr lang="en-AU" dirty="0"/>
              <a:t>The software provides reports that contain the key information that readers need to know, delivered in well-designed layouts that make navigation to key information easy.</a:t>
            </a:r>
          </a:p>
        </p:txBody>
      </p:sp>
    </p:spTree>
    <p:extLst>
      <p:ext uri="{BB962C8B-B14F-4D97-AF65-F5344CB8AC3E}">
        <p14:creationId xmlns:p14="http://schemas.microsoft.com/office/powerpoint/2010/main" val="2719252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As we mentioned earlier, real-time alerts can contain critical information that requires timely action.</a:t>
            </a:r>
          </a:p>
          <a:p>
            <a:r>
              <a:rPr lang="en-AU" dirty="0"/>
              <a:t>Whether the alerts are on key issues such as self-harm or radicalisation, or on issues relating to productive and bandwidth hogging activity, Fastvue Reporter can give the right person access to this information in real-time. </a:t>
            </a:r>
          </a:p>
        </p:txBody>
      </p:sp>
    </p:spTree>
    <p:extLst>
      <p:ext uri="{BB962C8B-B14F-4D97-AF65-F5344CB8AC3E}">
        <p14:creationId xmlns:p14="http://schemas.microsoft.com/office/powerpoint/2010/main" val="4262581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Reporter automatically integrates with Active Directory to allow easy access to filter reports on various AD attributes in your organisation. </a:t>
            </a:r>
          </a:p>
        </p:txBody>
      </p:sp>
    </p:spTree>
    <p:extLst>
      <p:ext uri="{BB962C8B-B14F-4D97-AF65-F5344CB8AC3E}">
        <p14:creationId xmlns:p14="http://schemas.microsoft.com/office/powerpoint/2010/main" val="3275510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Find key information in the Dashboards or Reports and run secondary investigations and drill-downs to get more insights. </a:t>
            </a:r>
          </a:p>
        </p:txBody>
      </p:sp>
    </p:spTree>
    <p:extLst>
      <p:ext uri="{BB962C8B-B14F-4D97-AF65-F5344CB8AC3E}">
        <p14:creationId xmlns:p14="http://schemas.microsoft.com/office/powerpoint/2010/main" val="1454826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View information on browsing sessions and site visits in logical groupings, with additional information in expanding charts. </a:t>
            </a:r>
          </a:p>
          <a:p>
            <a:r>
              <a:rPr lang="en-AU" dirty="0"/>
              <a:t>See browsing session times represented in easy to understand Gant charts. </a:t>
            </a:r>
          </a:p>
          <a:p>
            <a:r>
              <a:rPr lang="en-AU" dirty="0"/>
              <a:t>Do you need to see a list of all users who have accessed a particular site, in chronological order, and see how long each user was on the site? Easy.</a:t>
            </a:r>
          </a:p>
        </p:txBody>
      </p:sp>
    </p:spTree>
    <p:extLst>
      <p:ext uri="{BB962C8B-B14F-4D97-AF65-F5344CB8AC3E}">
        <p14:creationId xmlns:p14="http://schemas.microsoft.com/office/powerpoint/2010/main" val="790572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Reporter’s Site Clean functionality goes beyond just making reports easy to read. </a:t>
            </a:r>
          </a:p>
          <a:p>
            <a:r>
              <a:rPr lang="en-AU" dirty="0"/>
              <a:t>Here we see an example of a common problem with firewall reports. The firewall most likely reported that it stopped a user from browsing to unacceptable content. But was the user really trying to access that content?</a:t>
            </a:r>
          </a:p>
          <a:p>
            <a:r>
              <a:rPr lang="en-AU" dirty="0"/>
              <a:t>It is very common for legitimate websites (those listed in the Affected Site column) to deliver ads or linked content from external sources (those listed in the Blocked Site column). </a:t>
            </a:r>
          </a:p>
          <a:p>
            <a:r>
              <a:rPr lang="en-AU" dirty="0"/>
              <a:t>Using Fastvue Reporter you can easily distinguish between sites a users was browsing and blocked content coming from an external source linked to that site. </a:t>
            </a:r>
          </a:p>
        </p:txBody>
      </p:sp>
    </p:spTree>
    <p:extLst>
      <p:ext uri="{BB962C8B-B14F-4D97-AF65-F5344CB8AC3E}">
        <p14:creationId xmlns:p14="http://schemas.microsoft.com/office/powerpoint/2010/main" val="3384786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Reporter offers a variety of real-time dashboards on Bandwidth, Productivity and Firewall information. </a:t>
            </a:r>
          </a:p>
          <a:p>
            <a:r>
              <a:rPr lang="en-AU" dirty="0"/>
              <a:t>Are you getting complaints of slow internet? What (or who) might be hogging the bandwidth?</a:t>
            </a:r>
          </a:p>
          <a:p>
            <a:r>
              <a:rPr lang="en-AU" dirty="0"/>
              <a:t>Would you like to know whether the internet usage is work related or time-wasting or potentially harmful browsing?</a:t>
            </a:r>
          </a:p>
        </p:txBody>
      </p:sp>
    </p:spTree>
    <p:extLst>
      <p:ext uri="{BB962C8B-B14F-4D97-AF65-F5344CB8AC3E}">
        <p14:creationId xmlns:p14="http://schemas.microsoft.com/office/powerpoint/2010/main" val="2393488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You’ve probably seen reference to Productivity throughout this presentation and would like to know how Fastvue Reporter handles that information. </a:t>
            </a:r>
          </a:p>
          <a:p>
            <a:r>
              <a:rPr lang="en-AU" dirty="0"/>
              <a:t>Fastvue recognises the categorisation being done by your firewall. The various categories, some of which are listed here, are then grouped into buckets such as Unacceptable and Acceptable etc. </a:t>
            </a:r>
          </a:p>
          <a:p>
            <a:r>
              <a:rPr lang="en-AU" dirty="0"/>
              <a:t>If you disagree with where a category has been place, you simply drag and drop it into a most appropriate group to match your needs. Future reports and dashboards will reflect the changes. </a:t>
            </a:r>
          </a:p>
        </p:txBody>
      </p:sp>
    </p:spTree>
    <p:extLst>
      <p:ext uri="{BB962C8B-B14F-4D97-AF65-F5344CB8AC3E}">
        <p14:creationId xmlns:p14="http://schemas.microsoft.com/office/powerpoint/2010/main" val="4102624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AU" dirty="0"/>
              <a:t>Fastvue Reporter offers flexible scheduling options and integration with email to send reports to the right people.</a:t>
            </a:r>
          </a:p>
          <a:p>
            <a:r>
              <a:rPr lang="en-AU" dirty="0"/>
              <a:t>Running scheduled reports will enable a proactive approach to internet usage reporting. </a:t>
            </a:r>
          </a:p>
          <a:p>
            <a:r>
              <a:rPr lang="en-AU" dirty="0"/>
              <a:t>Reporting on users that are suspected of inappropriate activity is likely to miss a lot of misuse</a:t>
            </a:r>
            <a:r>
              <a:rPr lang="en-AU"/>
              <a:t>. </a:t>
            </a:r>
          </a:p>
          <a:p>
            <a:r>
              <a:rPr lang="en-AU"/>
              <a:t>Using </a:t>
            </a:r>
            <a:r>
              <a:rPr lang="en-AU" dirty="0"/>
              <a:t>scheduled reports will take internet usage reporting off the task list of IT staff, and send the information to HR and Department Managers, who are responsible for addressing such matters. </a:t>
            </a:r>
          </a:p>
        </p:txBody>
      </p:sp>
    </p:spTree>
    <p:extLst>
      <p:ext uri="{BB962C8B-B14F-4D97-AF65-F5344CB8AC3E}">
        <p14:creationId xmlns:p14="http://schemas.microsoft.com/office/powerpoint/2010/main" val="2423509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Fastvue Reporter consumes the Syslog data sent by your firewall(s)</a:t>
            </a:r>
            <a:br>
              <a:rPr lang="en-US" dirty="0"/>
            </a:br>
            <a:r>
              <a:rPr lang="en-US" dirty="0"/>
              <a:t>It requires Content Filtering and HTTPS Inspection / Deep Packet Inspection enabled on your firewall. </a:t>
            </a:r>
          </a:p>
          <a:p>
            <a:r>
              <a:rPr lang="en-US" dirty="0"/>
              <a:t>DPI is required for Search Term and Video reports, as well as getting the most out of the Fastvue Site Clean functionality.</a:t>
            </a:r>
            <a:br>
              <a:rPr lang="en-US" dirty="0"/>
            </a:br>
            <a:r>
              <a:rPr lang="en-US" dirty="0"/>
              <a:t>Install on a Windows or Linux Server (Linux supported via Docker), on-prem or private cloud.</a:t>
            </a:r>
            <a:endParaRPr lang="en-AU" dirty="0"/>
          </a:p>
        </p:txBody>
      </p:sp>
    </p:spTree>
    <p:extLst>
      <p:ext uri="{BB962C8B-B14F-4D97-AF65-F5344CB8AC3E}">
        <p14:creationId xmlns:p14="http://schemas.microsoft.com/office/powerpoint/2010/main" val="3652827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13"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13"/>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14"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13"/>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13"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13"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14"/>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13"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13"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0" defTabSz="825500">
              <a:lnSpc>
                <a:spcPct val="100000"/>
              </a:lnSpc>
              <a:spcBef>
                <a:spcPts val="1800"/>
              </a:spcBef>
              <a:buSzTx/>
              <a:buNone/>
              <a:defRPr sz="5500" spc="-55"/>
            </a:lvl2pPr>
            <a:lvl3pPr marL="0" indent="0" defTabSz="825500">
              <a:lnSpc>
                <a:spcPct val="100000"/>
              </a:lnSpc>
              <a:spcBef>
                <a:spcPts val="1800"/>
              </a:spcBef>
              <a:buSzTx/>
              <a:buNone/>
              <a:defRPr sz="5500" spc="-55"/>
            </a:lvl3pPr>
            <a:lvl4pPr marL="0" indent="0" defTabSz="825500">
              <a:lnSpc>
                <a:spcPct val="100000"/>
              </a:lnSpc>
              <a:spcBef>
                <a:spcPts val="1800"/>
              </a:spcBef>
              <a:buSzTx/>
              <a:buNone/>
              <a:defRPr sz="5500" spc="-55"/>
            </a:lvl4pPr>
            <a:lvl5pPr marL="0" indent="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13"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13"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469900">
              <a:spcBef>
                <a:spcPts val="0"/>
              </a:spcBef>
              <a:buSzTx/>
              <a:buNone/>
              <a:defRPr sz="8500" spc="-170">
                <a:latin typeface="Helvetica Neue Medium"/>
                <a:ea typeface="Helvetica Neue Medium"/>
                <a:cs typeface="Helvetica Neue Medium"/>
                <a:sym typeface="Helvetica Neue Medium"/>
              </a:defRPr>
            </a:lvl2pPr>
            <a:lvl3pPr marL="638923" indent="-469900">
              <a:spcBef>
                <a:spcPts val="0"/>
              </a:spcBef>
              <a:buSzTx/>
              <a:buNone/>
              <a:defRPr sz="8500" spc="-170">
                <a:latin typeface="Helvetica Neue Medium"/>
                <a:ea typeface="Helvetica Neue Medium"/>
                <a:cs typeface="Helvetica Neue Medium"/>
                <a:sym typeface="Helvetica Neue Medium"/>
              </a:defRPr>
            </a:lvl3pPr>
            <a:lvl4pPr marL="638923" indent="-469900">
              <a:spcBef>
                <a:spcPts val="0"/>
              </a:spcBef>
              <a:buSzTx/>
              <a:buNone/>
              <a:defRPr sz="8500" spc="-170">
                <a:latin typeface="Helvetica Neue Medium"/>
                <a:ea typeface="Helvetica Neue Medium"/>
                <a:cs typeface="Helvetica Neue Medium"/>
                <a:sym typeface="Helvetica Neue Medium"/>
              </a:defRPr>
            </a:lvl4pPr>
            <a:lvl5pPr marL="638923" indent="-469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13"/>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14"/>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15"/>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13"/>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sp>
        <p:nvSpPr>
          <p:cNvPr id="151" name="Rectangle"/>
          <p:cNvSpPr/>
          <p:nvPr/>
        </p:nvSpPr>
        <p:spPr>
          <a:xfrm>
            <a:off x="0" y="0"/>
            <a:ext cx="24384000" cy="13716000"/>
          </a:xfrm>
          <a:prstGeom prst="rect">
            <a:avLst/>
          </a:prstGeom>
          <a:solidFill>
            <a:srgbClr val="142235"/>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52" name="Simple…"/>
          <p:cNvSpPr txBox="1"/>
          <p:nvPr/>
        </p:nvSpPr>
        <p:spPr>
          <a:xfrm>
            <a:off x="1342297" y="1586931"/>
            <a:ext cx="18199629" cy="72339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80000"/>
              </a:lnSpc>
              <a:spcBef>
                <a:spcPts val="0"/>
              </a:spcBef>
              <a:defRPr sz="18000" b="1" spc="-720">
                <a:solidFill>
                  <a:srgbClr val="F7F8F9"/>
                </a:solidFill>
                <a:latin typeface="Helvetica"/>
                <a:ea typeface="Helvetica"/>
                <a:cs typeface="Helvetica"/>
                <a:sym typeface="Helvetica"/>
              </a:defRPr>
            </a:pPr>
            <a:r>
              <a:rPr>
                <a:solidFill>
                  <a:srgbClr val="52C32A"/>
                </a:solidFill>
              </a:rPr>
              <a:t>Simple</a:t>
            </a:r>
            <a:r>
              <a:t> </a:t>
            </a:r>
          </a:p>
          <a:p>
            <a:pPr>
              <a:lnSpc>
                <a:spcPct val="80000"/>
              </a:lnSpc>
              <a:spcBef>
                <a:spcPts val="0"/>
              </a:spcBef>
              <a:defRPr sz="18000" b="1" spc="-720">
                <a:solidFill>
                  <a:srgbClr val="F7F8F9"/>
                </a:solidFill>
                <a:latin typeface="Helvetica"/>
                <a:ea typeface="Helvetica"/>
                <a:cs typeface="Helvetica"/>
                <a:sym typeface="Helvetica"/>
              </a:defRPr>
            </a:pPr>
            <a:r>
              <a:t>internet usage monitoring</a:t>
            </a:r>
          </a:p>
        </p:txBody>
      </p:sp>
      <p:pic>
        <p:nvPicPr>
          <p:cNvPr id="153" name="Image" descr="Image"/>
          <p:cNvPicPr>
            <a:picLocks noChangeAspect="1"/>
          </p:cNvPicPr>
          <p:nvPr/>
        </p:nvPicPr>
        <p:blipFill>
          <a:blip r:embed="rId3"/>
          <a:stretch>
            <a:fillRect/>
          </a:stretch>
        </p:blipFill>
        <p:spPr>
          <a:xfrm>
            <a:off x="17479433" y="11595100"/>
            <a:ext cx="5452534" cy="889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grpSp>
        <p:nvGrpSpPr>
          <p:cNvPr id="173" name="Group"/>
          <p:cNvGrpSpPr/>
          <p:nvPr/>
        </p:nvGrpSpPr>
        <p:grpSpPr>
          <a:xfrm>
            <a:off x="14224000" y="0"/>
            <a:ext cx="10160000" cy="13716000"/>
            <a:chOff x="0" y="0"/>
            <a:chExt cx="10160000" cy="13716000"/>
          </a:xfrm>
        </p:grpSpPr>
        <p:sp>
          <p:nvSpPr>
            <p:cNvPr id="171" name="Rectangle"/>
            <p:cNvSpPr/>
            <p:nvPr/>
          </p:nvSpPr>
          <p:spPr>
            <a:xfrm>
              <a:off x="0" y="0"/>
              <a:ext cx="10160000" cy="13716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72" name="Image" descr="Image"/>
            <p:cNvPicPr>
              <a:picLocks noChangeAspect="1"/>
            </p:cNvPicPr>
            <p:nvPr/>
          </p:nvPicPr>
          <p:blipFill>
            <a:blip r:embed="rId3"/>
            <a:stretch>
              <a:fillRect/>
            </a:stretch>
          </p:blipFill>
          <p:spPr>
            <a:xfrm>
              <a:off x="2540000" y="4318000"/>
              <a:ext cx="5080000" cy="5080000"/>
            </a:xfrm>
            <a:prstGeom prst="rect">
              <a:avLst/>
            </a:prstGeom>
            <a:ln w="12700" cap="flat">
              <a:noFill/>
              <a:miter lim="400000"/>
            </a:ln>
            <a:effectLst/>
          </p:spPr>
        </p:pic>
      </p:grpSp>
      <p:grpSp>
        <p:nvGrpSpPr>
          <p:cNvPr id="177" name="Group"/>
          <p:cNvGrpSpPr/>
          <p:nvPr/>
        </p:nvGrpSpPr>
        <p:grpSpPr>
          <a:xfrm>
            <a:off x="-1" y="0"/>
            <a:ext cx="14224001" cy="13716000"/>
            <a:chOff x="0" y="0"/>
            <a:chExt cx="14224000" cy="13716000"/>
          </a:xfrm>
        </p:grpSpPr>
        <p:sp>
          <p:nvSpPr>
            <p:cNvPr id="174" name="Rectangle"/>
            <p:cNvSpPr/>
            <p:nvPr/>
          </p:nvSpPr>
          <p:spPr>
            <a:xfrm>
              <a:off x="-1" y="0"/>
              <a:ext cx="14224001" cy="13716000"/>
            </a:xfrm>
            <a:prstGeom prst="rect">
              <a:avLst/>
            </a:prstGeom>
            <a:solidFill>
              <a:srgbClr val="F7F8F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75" name="Send scheduled reports to Department Managers and HR detailing their staff’s Internet usage."/>
            <p:cNvSpPr txBox="1"/>
            <p:nvPr/>
          </p:nvSpPr>
          <p:spPr>
            <a:xfrm>
              <a:off x="1333499" y="7576270"/>
              <a:ext cx="11664488" cy="302769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110000"/>
                </a:lnSpc>
                <a:defRPr sz="6000" spc="-119">
                  <a:solidFill>
                    <a:srgbClr val="5C7384"/>
                  </a:solidFill>
                  <a:latin typeface="Helvetica Light"/>
                  <a:ea typeface="Helvetica Light"/>
                  <a:cs typeface="Helvetica Light"/>
                  <a:sym typeface="Helvetica Light"/>
                </a:defRPr>
              </a:pPr>
              <a:r>
                <a:t>Send scheduled reports to </a:t>
              </a:r>
              <a:r>
                <a:rPr>
                  <a:latin typeface="Helvetica"/>
                  <a:ea typeface="Helvetica"/>
                  <a:cs typeface="Helvetica"/>
                  <a:sym typeface="Helvetica"/>
                </a:rPr>
                <a:t>Department Managers and HR</a:t>
              </a:r>
              <a:r>
                <a:t> detailing their staff’s Internet usage.</a:t>
              </a:r>
            </a:p>
          </p:txBody>
        </p:sp>
        <p:sp>
          <p:nvSpPr>
            <p:cNvPr id="176" name="Fastvue for Business"/>
            <p:cNvSpPr txBox="1"/>
            <p:nvPr/>
          </p:nvSpPr>
          <p:spPr>
            <a:xfrm>
              <a:off x="1342297" y="3112036"/>
              <a:ext cx="11646891" cy="35763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spcBef>
                  <a:spcPts val="0"/>
                </a:spcBef>
                <a:defRPr sz="12000" b="1" spc="-479">
                  <a:solidFill>
                    <a:srgbClr val="333E47"/>
                  </a:solidFill>
                  <a:latin typeface="Helvetica"/>
                  <a:ea typeface="Helvetica"/>
                  <a:cs typeface="Helvetica"/>
                  <a:sym typeface="Helvetica"/>
                </a:defRPr>
              </a:lvl1pPr>
            </a:lstStyle>
            <a:p>
              <a:r>
                <a:t>Fastvue for Business</a:t>
              </a:r>
            </a:p>
          </p:txBody>
        </p:sp>
      </p:grpSp>
      <p:pic>
        <p:nvPicPr>
          <p:cNvPr id="178" name="Image" descr="Image"/>
          <p:cNvPicPr>
            <a:picLocks noChangeAspect="1"/>
          </p:cNvPicPr>
          <p:nvPr/>
        </p:nvPicPr>
        <p:blipFill>
          <a:blip r:embed="rId4">
            <a:alphaModFix amt="50000"/>
          </a:blip>
          <a:stretch>
            <a:fillRect/>
          </a:stretch>
        </p:blipFill>
        <p:spPr>
          <a:xfrm>
            <a:off x="21399500" y="12814300"/>
            <a:ext cx="2336800" cy="3810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1" nodeType="afterEffect">
                                  <p:stCondLst>
                                    <p:cond delay="0"/>
                                  </p:stCondLst>
                                  <p:iterate>
                                    <p:tmAbs val="0"/>
                                  </p:iterate>
                                  <p:childTnLst>
                                    <p:set>
                                      <p:cBhvr>
                                        <p:cTn id="6" fill="hold"/>
                                        <p:tgtEl>
                                          <p:spTgt spid="173"/>
                                        </p:tgtEl>
                                        <p:attrNameLst>
                                          <p:attrName>style.visibility</p:attrName>
                                        </p:attrNameLst>
                                      </p:cBhvr>
                                      <p:to>
                                        <p:strVal val="visible"/>
                                      </p:to>
                                    </p:set>
                                    <p:anim calcmode="lin" valueType="num">
                                      <p:cBhvr>
                                        <p:cTn id="7" dur="500" fill="hold"/>
                                        <p:tgtEl>
                                          <p:spTgt spid="173"/>
                                        </p:tgtEl>
                                        <p:attrNameLst>
                                          <p:attrName>ppt_x</p:attrName>
                                        </p:attrNameLst>
                                      </p:cBhvr>
                                      <p:tavLst>
                                        <p:tav tm="0">
                                          <p:val>
                                            <p:strVal val="1+#ppt_w/2"/>
                                          </p:val>
                                        </p:tav>
                                        <p:tav tm="100000">
                                          <p:val>
                                            <p:strVal val="#ppt_x"/>
                                          </p:val>
                                        </p:tav>
                                      </p:tavLst>
                                    </p:anim>
                                    <p:anim calcmode="lin" valueType="num">
                                      <p:cBhvr>
                                        <p:cTn id="8" dur="500" fill="hold"/>
                                        <p:tgtEl>
                                          <p:spTgt spid="17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177"/>
                                        </p:tgtEl>
                                        <p:attrNameLst>
                                          <p:attrName>style.visibility</p:attrName>
                                        </p:attrNameLst>
                                      </p:cBhvr>
                                      <p:to>
                                        <p:strVal val="visible"/>
                                      </p:to>
                                    </p:set>
                                    <p:anim calcmode="lin" valueType="num">
                                      <p:cBhvr>
                                        <p:cTn id="12" dur="500" fill="hold"/>
                                        <p:tgtEl>
                                          <p:spTgt spid="177"/>
                                        </p:tgtEl>
                                        <p:attrNameLst>
                                          <p:attrName>ppt_x</p:attrName>
                                        </p:attrNameLst>
                                      </p:cBhvr>
                                      <p:tavLst>
                                        <p:tav tm="0">
                                          <p:val>
                                            <p:strVal val="0-#ppt_w/2"/>
                                          </p:val>
                                        </p:tav>
                                        <p:tav tm="100000">
                                          <p:val>
                                            <p:strVal val="#ppt_x"/>
                                          </p:val>
                                        </p:tav>
                                      </p:tavLst>
                                    </p:anim>
                                    <p:anim calcmode="lin" valueType="num">
                                      <p:cBhvr>
                                        <p:cTn id="13" dur="500" fill="hold"/>
                                        <p:tgtEl>
                                          <p:spTgt spid="1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1" animBg="1" advAuto="0"/>
      <p:bldP spid="177" grpId="2"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grpSp>
        <p:nvGrpSpPr>
          <p:cNvPr id="183" name="Group"/>
          <p:cNvGrpSpPr/>
          <p:nvPr/>
        </p:nvGrpSpPr>
        <p:grpSpPr>
          <a:xfrm>
            <a:off x="10159999" y="0"/>
            <a:ext cx="14224001" cy="13716000"/>
            <a:chOff x="0" y="0"/>
            <a:chExt cx="14224000" cy="13716000"/>
          </a:xfrm>
        </p:grpSpPr>
        <p:sp>
          <p:nvSpPr>
            <p:cNvPr id="180" name="Rectangle"/>
            <p:cNvSpPr/>
            <p:nvPr/>
          </p:nvSpPr>
          <p:spPr>
            <a:xfrm>
              <a:off x="-1" y="0"/>
              <a:ext cx="14224001" cy="13716000"/>
            </a:xfrm>
            <a:prstGeom prst="rect">
              <a:avLst/>
            </a:prstGeom>
            <a:solidFill>
              <a:srgbClr val="F7F8F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1" name="Safeguard students by monitoring access to self-harm, extremist, or inappropriate content."/>
            <p:cNvSpPr txBox="1"/>
            <p:nvPr/>
          </p:nvSpPr>
          <p:spPr>
            <a:xfrm>
              <a:off x="1333499" y="7576270"/>
              <a:ext cx="11664488" cy="302769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110000"/>
                </a:lnSpc>
                <a:defRPr sz="6000" spc="-119">
                  <a:solidFill>
                    <a:srgbClr val="5C7384"/>
                  </a:solidFill>
                  <a:latin typeface="Helvetica Light"/>
                  <a:ea typeface="Helvetica Light"/>
                  <a:cs typeface="Helvetica Light"/>
                  <a:sym typeface="Helvetica Light"/>
                </a:defRPr>
              </a:pPr>
              <a:r>
                <a:rPr>
                  <a:latin typeface="Helvetica"/>
                  <a:ea typeface="Helvetica"/>
                  <a:cs typeface="Helvetica"/>
                  <a:sym typeface="Helvetica"/>
                </a:rPr>
                <a:t>Safeguard students</a:t>
              </a:r>
              <a:r>
                <a:t> by monitoring access to self-harm, extremist, or inappropriate content.</a:t>
              </a:r>
            </a:p>
          </p:txBody>
        </p:sp>
        <p:sp>
          <p:nvSpPr>
            <p:cNvPr id="182" name="Fastvue for Education"/>
            <p:cNvSpPr txBox="1"/>
            <p:nvPr/>
          </p:nvSpPr>
          <p:spPr>
            <a:xfrm>
              <a:off x="1342297" y="3112036"/>
              <a:ext cx="11646891" cy="35763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spcBef>
                  <a:spcPts val="0"/>
                </a:spcBef>
                <a:defRPr sz="12000" b="1" spc="-479">
                  <a:solidFill>
                    <a:srgbClr val="333E47"/>
                  </a:solidFill>
                  <a:latin typeface="Helvetica"/>
                  <a:ea typeface="Helvetica"/>
                  <a:cs typeface="Helvetica"/>
                  <a:sym typeface="Helvetica"/>
                </a:defRPr>
              </a:lvl1pPr>
            </a:lstStyle>
            <a:p>
              <a:r>
                <a:t>Fastvue for Education</a:t>
              </a:r>
            </a:p>
          </p:txBody>
        </p:sp>
      </p:grpSp>
      <p:grpSp>
        <p:nvGrpSpPr>
          <p:cNvPr id="186" name="Group"/>
          <p:cNvGrpSpPr/>
          <p:nvPr/>
        </p:nvGrpSpPr>
        <p:grpSpPr>
          <a:xfrm>
            <a:off x="0" y="0"/>
            <a:ext cx="10160000" cy="13716000"/>
            <a:chOff x="0" y="0"/>
            <a:chExt cx="10160000" cy="13716000"/>
          </a:xfrm>
        </p:grpSpPr>
        <p:sp>
          <p:nvSpPr>
            <p:cNvPr id="184" name="Rectangle"/>
            <p:cNvSpPr/>
            <p:nvPr/>
          </p:nvSpPr>
          <p:spPr>
            <a:xfrm>
              <a:off x="0" y="0"/>
              <a:ext cx="10160000" cy="13716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85" name="Image" descr="Image"/>
            <p:cNvPicPr>
              <a:picLocks noChangeAspect="1"/>
            </p:cNvPicPr>
            <p:nvPr/>
          </p:nvPicPr>
          <p:blipFill>
            <a:blip r:embed="rId3"/>
            <a:stretch>
              <a:fillRect/>
            </a:stretch>
          </p:blipFill>
          <p:spPr>
            <a:xfrm>
              <a:off x="2540000" y="4318000"/>
              <a:ext cx="5080000" cy="5080000"/>
            </a:xfrm>
            <a:prstGeom prst="rect">
              <a:avLst/>
            </a:prstGeom>
            <a:ln w="12700" cap="flat">
              <a:noFill/>
              <a:miter lim="400000"/>
            </a:ln>
            <a:effectLst/>
          </p:spPr>
        </p:pic>
      </p:grpSp>
      <p:pic>
        <p:nvPicPr>
          <p:cNvPr id="187" name="Image" descr="Image"/>
          <p:cNvPicPr>
            <a:picLocks noChangeAspect="1"/>
          </p:cNvPicPr>
          <p:nvPr/>
        </p:nvPicPr>
        <p:blipFill>
          <a:blip r:embed="rId4"/>
          <a:stretch>
            <a:fillRect/>
          </a:stretch>
        </p:blipFill>
        <p:spPr>
          <a:xfrm>
            <a:off x="21399500" y="12814300"/>
            <a:ext cx="2336800" cy="3810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186"/>
                                        </p:tgtEl>
                                        <p:attrNameLst>
                                          <p:attrName>style.visibility</p:attrName>
                                        </p:attrNameLst>
                                      </p:cBhvr>
                                      <p:to>
                                        <p:strVal val="visible"/>
                                      </p:to>
                                    </p:set>
                                    <p:anim calcmode="lin" valueType="num">
                                      <p:cBhvr>
                                        <p:cTn id="7" dur="500" fill="hold"/>
                                        <p:tgtEl>
                                          <p:spTgt spid="186"/>
                                        </p:tgtEl>
                                        <p:attrNameLst>
                                          <p:attrName>ppt_x</p:attrName>
                                        </p:attrNameLst>
                                      </p:cBhvr>
                                      <p:tavLst>
                                        <p:tav tm="0">
                                          <p:val>
                                            <p:strVal val="0-#ppt_w/2"/>
                                          </p:val>
                                        </p:tav>
                                        <p:tav tm="100000">
                                          <p:val>
                                            <p:strVal val="#ppt_x"/>
                                          </p:val>
                                        </p:tav>
                                      </p:tavLst>
                                    </p:anim>
                                    <p:anim calcmode="lin" valueType="num">
                                      <p:cBhvr>
                                        <p:cTn id="8" dur="500" fill="hold"/>
                                        <p:tgtEl>
                                          <p:spTgt spid="18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2" nodeType="afterEffect">
                                  <p:stCondLst>
                                    <p:cond delay="0"/>
                                  </p:stCondLst>
                                  <p:iterate>
                                    <p:tmAbs val="0"/>
                                  </p:iterate>
                                  <p:childTnLst>
                                    <p:set>
                                      <p:cBhvr>
                                        <p:cTn id="11" fill="hold"/>
                                        <p:tgtEl>
                                          <p:spTgt spid="183"/>
                                        </p:tgtEl>
                                        <p:attrNameLst>
                                          <p:attrName>style.visibility</p:attrName>
                                        </p:attrNameLst>
                                      </p:cBhvr>
                                      <p:to>
                                        <p:strVal val="visible"/>
                                      </p:to>
                                    </p:set>
                                    <p:anim calcmode="lin" valueType="num">
                                      <p:cBhvr>
                                        <p:cTn id="12" dur="500" fill="hold"/>
                                        <p:tgtEl>
                                          <p:spTgt spid="183"/>
                                        </p:tgtEl>
                                        <p:attrNameLst>
                                          <p:attrName>ppt_x</p:attrName>
                                        </p:attrNameLst>
                                      </p:cBhvr>
                                      <p:tavLst>
                                        <p:tav tm="0">
                                          <p:val>
                                            <p:strVal val="1+#ppt_w/2"/>
                                          </p:val>
                                        </p:tav>
                                        <p:tav tm="100000">
                                          <p:val>
                                            <p:strVal val="#ppt_x"/>
                                          </p:val>
                                        </p:tav>
                                      </p:tavLst>
                                    </p:anim>
                                    <p:anim calcmode="lin" valueType="num">
                                      <p:cBhvr>
                                        <p:cTn id="1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2" animBg="1" advAuto="0"/>
      <p:bldP spid="186"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189"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grpSp>
        <p:nvGrpSpPr>
          <p:cNvPr id="192" name="Group"/>
          <p:cNvGrpSpPr/>
          <p:nvPr/>
        </p:nvGrpSpPr>
        <p:grpSpPr>
          <a:xfrm>
            <a:off x="14224000" y="0"/>
            <a:ext cx="10160000" cy="13716000"/>
            <a:chOff x="0" y="0"/>
            <a:chExt cx="10160000" cy="13716000"/>
          </a:xfrm>
        </p:grpSpPr>
        <p:sp>
          <p:nvSpPr>
            <p:cNvPr id="190" name="Rectangle"/>
            <p:cNvSpPr/>
            <p:nvPr/>
          </p:nvSpPr>
          <p:spPr>
            <a:xfrm>
              <a:off x="0" y="0"/>
              <a:ext cx="10160000" cy="13716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191" name="Image" descr="Image"/>
            <p:cNvPicPr>
              <a:picLocks noChangeAspect="1"/>
            </p:cNvPicPr>
            <p:nvPr/>
          </p:nvPicPr>
          <p:blipFill>
            <a:blip r:embed="rId4"/>
            <a:stretch>
              <a:fillRect/>
            </a:stretch>
          </p:blipFill>
          <p:spPr>
            <a:xfrm>
              <a:off x="2540000" y="4318000"/>
              <a:ext cx="5080000" cy="5080000"/>
            </a:xfrm>
            <a:prstGeom prst="rect">
              <a:avLst/>
            </a:prstGeom>
            <a:ln w="12700" cap="flat">
              <a:noFill/>
              <a:miter lim="400000"/>
            </a:ln>
            <a:effectLst/>
          </p:spPr>
        </p:pic>
      </p:grpSp>
      <p:grpSp>
        <p:nvGrpSpPr>
          <p:cNvPr id="196" name="Group"/>
          <p:cNvGrpSpPr/>
          <p:nvPr/>
        </p:nvGrpSpPr>
        <p:grpSpPr>
          <a:xfrm>
            <a:off x="-1" y="0"/>
            <a:ext cx="14224001" cy="13716000"/>
            <a:chOff x="0" y="0"/>
            <a:chExt cx="14224000" cy="13716000"/>
          </a:xfrm>
        </p:grpSpPr>
        <p:sp>
          <p:nvSpPr>
            <p:cNvPr id="193" name="Rectangle"/>
            <p:cNvSpPr/>
            <p:nvPr/>
          </p:nvSpPr>
          <p:spPr>
            <a:xfrm>
              <a:off x="-1" y="0"/>
              <a:ext cx="14224001" cy="13716000"/>
            </a:xfrm>
            <a:prstGeom prst="rect">
              <a:avLst/>
            </a:prstGeom>
            <a:solidFill>
              <a:srgbClr val="F7F8F9"/>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94" name="Easily discover the firewall features and policies responsible for allowing or blocking specific traffic."/>
            <p:cNvSpPr txBox="1"/>
            <p:nvPr/>
          </p:nvSpPr>
          <p:spPr>
            <a:xfrm>
              <a:off x="1333499" y="7576270"/>
              <a:ext cx="11664488" cy="30277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110000"/>
                </a:lnSpc>
                <a:defRPr sz="6000" spc="-119">
                  <a:solidFill>
                    <a:srgbClr val="5C7384"/>
                  </a:solidFill>
                  <a:latin typeface="Helvetica Light"/>
                  <a:ea typeface="Helvetica Light"/>
                  <a:cs typeface="Helvetica Light"/>
                  <a:sym typeface="Helvetica Light"/>
                </a:defRPr>
              </a:pPr>
              <a:r>
                <a:t>Easily discover the </a:t>
              </a:r>
              <a:r>
                <a:rPr>
                  <a:latin typeface="Helvetica"/>
                  <a:ea typeface="Helvetica"/>
                  <a:cs typeface="Helvetica"/>
                  <a:sym typeface="Helvetica"/>
                </a:rPr>
                <a:t>firewall features and policies</a:t>
              </a:r>
              <a:r>
                <a:t> responsible for allowing or blocking specific traffic.</a:t>
              </a:r>
            </a:p>
          </p:txBody>
        </p:sp>
        <p:sp>
          <p:nvSpPr>
            <p:cNvPr id="195" name="Fastvue for…"/>
            <p:cNvSpPr txBox="1"/>
            <p:nvPr/>
          </p:nvSpPr>
          <p:spPr>
            <a:xfrm>
              <a:off x="1342297" y="3112036"/>
              <a:ext cx="11646891" cy="35763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spcBef>
                  <a:spcPts val="0"/>
                </a:spcBef>
                <a:defRPr sz="12000" b="1" spc="-479">
                  <a:solidFill>
                    <a:srgbClr val="333E47"/>
                  </a:solidFill>
                  <a:latin typeface="Helvetica"/>
                  <a:ea typeface="Helvetica"/>
                  <a:cs typeface="Helvetica"/>
                  <a:sym typeface="Helvetica"/>
                </a:defRPr>
              </a:pPr>
              <a:r>
                <a:t>Fastvue for</a:t>
              </a:r>
            </a:p>
            <a:p>
              <a:pPr>
                <a:spcBef>
                  <a:spcPts val="0"/>
                </a:spcBef>
                <a:defRPr sz="12000" b="1" spc="-479">
                  <a:solidFill>
                    <a:srgbClr val="333E47"/>
                  </a:solidFill>
                  <a:latin typeface="Helvetica"/>
                  <a:ea typeface="Helvetica"/>
                  <a:cs typeface="Helvetica"/>
                  <a:sym typeface="Helvetica"/>
                </a:defRPr>
              </a:pPr>
              <a:r>
                <a:t>IT</a:t>
              </a:r>
            </a:p>
          </p:txBody>
        </p:sp>
      </p:grpSp>
      <p:pic>
        <p:nvPicPr>
          <p:cNvPr id="197" name="Image" descr="Image"/>
          <p:cNvPicPr>
            <a:picLocks noChangeAspect="1"/>
          </p:cNvPicPr>
          <p:nvPr/>
        </p:nvPicPr>
        <p:blipFill>
          <a:blip r:embed="rId5">
            <a:alphaModFix amt="50000"/>
          </a:blip>
          <a:stretch>
            <a:fillRect/>
          </a:stretch>
        </p:blipFill>
        <p:spPr>
          <a:xfrm>
            <a:off x="21399500" y="12814300"/>
            <a:ext cx="2336800" cy="3810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196"/>
                                        </p:tgtEl>
                                        <p:attrNameLst>
                                          <p:attrName>style.visibility</p:attrName>
                                        </p:attrNameLst>
                                      </p:cBhvr>
                                      <p:to>
                                        <p:strVal val="visible"/>
                                      </p:to>
                                    </p:set>
                                    <p:anim calcmode="lin" valueType="num">
                                      <p:cBhvr>
                                        <p:cTn id="7" dur="500" fill="hold"/>
                                        <p:tgtEl>
                                          <p:spTgt spid="196"/>
                                        </p:tgtEl>
                                        <p:attrNameLst>
                                          <p:attrName>ppt_x</p:attrName>
                                        </p:attrNameLst>
                                      </p:cBhvr>
                                      <p:tavLst>
                                        <p:tav tm="0">
                                          <p:val>
                                            <p:strVal val="0-#ppt_w/2"/>
                                          </p:val>
                                        </p:tav>
                                        <p:tav tm="100000">
                                          <p:val>
                                            <p:strVal val="#ppt_x"/>
                                          </p:val>
                                        </p:tav>
                                      </p:tavLst>
                                    </p:anim>
                                    <p:anim calcmode="lin" valueType="num">
                                      <p:cBhvr>
                                        <p:cTn id="8" dur="500" fill="hold"/>
                                        <p:tgtEl>
                                          <p:spTgt spid="1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2" nodeType="afterEffect">
                                  <p:stCondLst>
                                    <p:cond delay="0"/>
                                  </p:stCondLst>
                                  <p:iterate>
                                    <p:tmAbs val="0"/>
                                  </p:iterate>
                                  <p:childTnLst>
                                    <p:set>
                                      <p:cBhvr>
                                        <p:cTn id="11" fill="hold"/>
                                        <p:tgtEl>
                                          <p:spTgt spid="192"/>
                                        </p:tgtEl>
                                        <p:attrNameLst>
                                          <p:attrName>style.visibility</p:attrName>
                                        </p:attrNameLst>
                                      </p:cBhvr>
                                      <p:to>
                                        <p:strVal val="visible"/>
                                      </p:to>
                                    </p:set>
                                    <p:anim calcmode="lin" valueType="num">
                                      <p:cBhvr>
                                        <p:cTn id="12" dur="500" fill="hold"/>
                                        <p:tgtEl>
                                          <p:spTgt spid="192"/>
                                        </p:tgtEl>
                                        <p:attrNameLst>
                                          <p:attrName>ppt_x</p:attrName>
                                        </p:attrNameLst>
                                      </p:cBhvr>
                                      <p:tavLst>
                                        <p:tav tm="0">
                                          <p:val>
                                            <p:strVal val="1+#ppt_w/2"/>
                                          </p:val>
                                        </p:tav>
                                        <p:tav tm="100000">
                                          <p:val>
                                            <p:strVal val="#ppt_x"/>
                                          </p:val>
                                        </p:tav>
                                      </p:tavLst>
                                    </p:anim>
                                    <p:anim calcmode="lin" valueType="num">
                                      <p:cBhvr>
                                        <p:cTn id="13" dur="500" fill="hold"/>
                                        <p:tgtEl>
                                          <p:spTgt spid="1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2" animBg="1" advAuto="0"/>
      <p:bldP spid="196"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155"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
        <p:nvSpPr>
          <p:cNvPr id="156" name="Rectangle"/>
          <p:cNvSpPr/>
          <p:nvPr/>
        </p:nvSpPr>
        <p:spPr>
          <a:xfrm>
            <a:off x="-58723" y="0"/>
            <a:ext cx="10160000" cy="13716000"/>
          </a:xfrm>
          <a:prstGeom prst="rect">
            <a:avLst/>
          </a:prstGeom>
          <a:solidFill>
            <a:srgbClr val="142235"/>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57" name="We can help you win deals when your customer has a need for"/>
          <p:cNvSpPr txBox="1"/>
          <p:nvPr/>
        </p:nvSpPr>
        <p:spPr>
          <a:xfrm>
            <a:off x="1051123" y="4368800"/>
            <a:ext cx="8057754" cy="5027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100000"/>
              </a:lnSpc>
              <a:defRPr sz="8000" spc="-159">
                <a:solidFill>
                  <a:srgbClr val="AEB8C0"/>
                </a:solidFill>
                <a:latin typeface="Helvetica"/>
                <a:ea typeface="Helvetica"/>
                <a:cs typeface="Helvetica"/>
                <a:sym typeface="Helvetica"/>
              </a:defRPr>
            </a:lvl1pPr>
          </a:lstStyle>
          <a:p>
            <a:r>
              <a:rPr lang="en-AU" dirty="0"/>
              <a:t>Would you know if a user searches for “easiest way to kill myself”?</a:t>
            </a:r>
            <a:endParaRPr dirty="0"/>
          </a:p>
        </p:txBody>
      </p:sp>
      <p:grpSp>
        <p:nvGrpSpPr>
          <p:cNvPr id="161" name="Group"/>
          <p:cNvGrpSpPr/>
          <p:nvPr/>
        </p:nvGrpSpPr>
        <p:grpSpPr>
          <a:xfrm>
            <a:off x="11341099" y="2388163"/>
            <a:ext cx="11696240" cy="8345594"/>
            <a:chOff x="0" y="0"/>
            <a:chExt cx="11696238" cy="8345593"/>
          </a:xfrm>
        </p:grpSpPr>
        <p:sp>
          <p:nvSpPr>
            <p:cNvPr id="158" name="Sending alerts on any traffic, such as online searches for keywords, visits to unacceptable content or extended time on unproductive sites."/>
            <p:cNvSpPr txBox="1"/>
            <p:nvPr/>
          </p:nvSpPr>
          <p:spPr>
            <a:xfrm>
              <a:off x="0" y="3306233"/>
              <a:ext cx="11664488" cy="50393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Sending alerts on any traffic, such as online searches for keywords, visits to unacceptable content or extended time on unproductive sites.</a:t>
              </a:r>
            </a:p>
          </p:txBody>
        </p:sp>
        <p:sp>
          <p:nvSpPr>
            <p:cNvPr id="159" name="Real-time…"/>
            <p:cNvSpPr txBox="1"/>
            <p:nvPr/>
          </p:nvSpPr>
          <p:spPr>
            <a:xfrm>
              <a:off x="2853598" y="0"/>
              <a:ext cx="8842641" cy="24180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spcBef>
                  <a:spcPts val="0"/>
                </a:spcBef>
                <a:defRPr sz="8000" b="1" spc="-159">
                  <a:solidFill>
                    <a:srgbClr val="333E47"/>
                  </a:solidFill>
                  <a:latin typeface="Helvetica"/>
                  <a:ea typeface="Helvetica"/>
                  <a:cs typeface="Helvetica"/>
                  <a:sym typeface="Helvetica"/>
                </a:defRPr>
              </a:pPr>
              <a:r>
                <a:t>Real-time</a:t>
              </a:r>
            </a:p>
            <a:p>
              <a:pPr>
                <a:spcBef>
                  <a:spcPts val="0"/>
                </a:spcBef>
                <a:defRPr sz="8000" b="1" spc="-159">
                  <a:solidFill>
                    <a:srgbClr val="333E47"/>
                  </a:solidFill>
                  <a:latin typeface="Helvetica"/>
                  <a:ea typeface="Helvetica"/>
                  <a:cs typeface="Helvetica"/>
                  <a:sym typeface="Helvetica"/>
                </a:defRPr>
              </a:pPr>
              <a:r>
                <a:t>alerts</a:t>
              </a:r>
            </a:p>
          </p:txBody>
        </p:sp>
        <p:pic>
          <p:nvPicPr>
            <p:cNvPr id="160" name="Image" descr="Image"/>
            <p:cNvPicPr>
              <a:picLocks noChangeAspect="1"/>
            </p:cNvPicPr>
            <p:nvPr/>
          </p:nvPicPr>
          <p:blipFill>
            <a:blip r:embed="rId4"/>
            <a:stretch>
              <a:fillRect/>
            </a:stretch>
          </p:blipFill>
          <p:spPr>
            <a:xfrm>
              <a:off x="80433" y="327659"/>
              <a:ext cx="2159001" cy="1967090"/>
            </a:xfrm>
            <a:prstGeom prst="rect">
              <a:avLst/>
            </a:prstGeom>
            <a:ln w="12700" cap="flat">
              <a:noFill/>
              <a:miter lim="400000"/>
            </a:ln>
            <a:effectLst/>
          </p:spPr>
        </p:pic>
      </p:grpSp>
    </p:spTree>
    <p:extLst>
      <p:ext uri="{BB962C8B-B14F-4D97-AF65-F5344CB8AC3E}">
        <p14:creationId xmlns:p14="http://schemas.microsoft.com/office/powerpoint/2010/main" val="3526168660"/>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16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grpSp>
        <p:nvGrpSpPr>
          <p:cNvPr id="167" name="Group"/>
          <p:cNvGrpSpPr/>
          <p:nvPr/>
        </p:nvGrpSpPr>
        <p:grpSpPr>
          <a:xfrm>
            <a:off x="11358032" y="2388163"/>
            <a:ext cx="11696240" cy="8345594"/>
            <a:chOff x="0" y="0"/>
            <a:chExt cx="11696239" cy="8345593"/>
          </a:xfrm>
        </p:grpSpPr>
        <p:sp>
          <p:nvSpPr>
            <p:cNvPr id="164" name="Sending simple reports to non-technical audiences such as HR, Department Managers, School Principals, Teachers, Pastoral care, or employees themselves."/>
            <p:cNvSpPr txBox="1"/>
            <p:nvPr/>
          </p:nvSpPr>
          <p:spPr>
            <a:xfrm>
              <a:off x="0" y="3306233"/>
              <a:ext cx="11664488" cy="50393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Sending simple reports to non-technical audiences such as HR, Department Managers, School Principals, Teachers, Pastoral care, or employees themselves.</a:t>
              </a:r>
            </a:p>
          </p:txBody>
        </p:sp>
        <p:sp>
          <p:nvSpPr>
            <p:cNvPr id="165" name="Internet usage reports"/>
            <p:cNvSpPr txBox="1"/>
            <p:nvPr/>
          </p:nvSpPr>
          <p:spPr>
            <a:xfrm>
              <a:off x="2853599" y="0"/>
              <a:ext cx="8842641" cy="24180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lvl1pPr>
                <a:spcBef>
                  <a:spcPts val="0"/>
                </a:spcBef>
                <a:defRPr sz="8000" b="1" spc="-159">
                  <a:solidFill>
                    <a:srgbClr val="333E47"/>
                  </a:solidFill>
                  <a:latin typeface="Helvetica"/>
                  <a:ea typeface="Helvetica"/>
                  <a:cs typeface="Helvetica"/>
                  <a:sym typeface="Helvetica"/>
                </a:defRPr>
              </a:lvl1pPr>
            </a:lstStyle>
            <a:p>
              <a:r>
                <a:t>Internet usage reports</a:t>
              </a:r>
            </a:p>
          </p:txBody>
        </p:sp>
        <p:pic>
          <p:nvPicPr>
            <p:cNvPr id="166" name="Image" descr="Image"/>
            <p:cNvPicPr>
              <a:picLocks noChangeAspect="1"/>
            </p:cNvPicPr>
            <p:nvPr/>
          </p:nvPicPr>
          <p:blipFill>
            <a:blip r:embed="rId4"/>
            <a:stretch>
              <a:fillRect/>
            </a:stretch>
          </p:blipFill>
          <p:spPr>
            <a:xfrm>
              <a:off x="143933" y="272486"/>
              <a:ext cx="2063046" cy="2159001"/>
            </a:xfrm>
            <a:prstGeom prst="rect">
              <a:avLst/>
            </a:prstGeom>
            <a:ln w="12700" cap="flat">
              <a:noFill/>
              <a:miter lim="400000"/>
            </a:ln>
            <a:effectLst/>
          </p:spPr>
        </p:pic>
      </p:grpSp>
      <p:sp>
        <p:nvSpPr>
          <p:cNvPr id="168" name="Rectangle"/>
          <p:cNvSpPr/>
          <p:nvPr/>
        </p:nvSpPr>
        <p:spPr>
          <a:xfrm>
            <a:off x="-58723" y="0"/>
            <a:ext cx="10160000" cy="13716000"/>
          </a:xfrm>
          <a:prstGeom prst="rect">
            <a:avLst/>
          </a:prstGeom>
          <a:solidFill>
            <a:srgbClr val="142235"/>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69" name="We can help you win deals when your customer has a need for"/>
          <p:cNvSpPr txBox="1"/>
          <p:nvPr/>
        </p:nvSpPr>
        <p:spPr>
          <a:xfrm>
            <a:off x="1051123" y="3740149"/>
            <a:ext cx="8057754" cy="6258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00000"/>
              </a:lnSpc>
              <a:defRPr sz="8000" spc="-159">
                <a:solidFill>
                  <a:srgbClr val="AEB8C0"/>
                </a:solidFill>
                <a:latin typeface="Helvetica"/>
                <a:ea typeface="Helvetica"/>
                <a:cs typeface="Helvetica"/>
                <a:sym typeface="Helvetica"/>
              </a:defRPr>
            </a:lvl1pPr>
          </a:lstStyle>
          <a:p>
            <a:r>
              <a:rPr lang="en-AU" dirty="0"/>
              <a:t>Can you easily send internet usage reports to non-technical people?</a:t>
            </a:r>
            <a:endParaRPr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a14="http://schemas.microsoft.com/office/drawing/2010/main" xmlns:m="http://schemas.openxmlformats.org/officeDocument/2006/math" xmlns="">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199"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
        <p:nvSpPr>
          <p:cNvPr id="200" name="Simple  Internet Usage Monitoring?"/>
          <p:cNvSpPr txBox="1"/>
          <p:nvPr/>
        </p:nvSpPr>
        <p:spPr>
          <a:xfrm>
            <a:off x="1342297" y="2485503"/>
            <a:ext cx="18199629" cy="802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80000"/>
              </a:lnSpc>
              <a:spcBef>
                <a:spcPts val="0"/>
              </a:spcBef>
              <a:defRPr sz="20000" b="1" spc="-800">
                <a:solidFill>
                  <a:srgbClr val="333E47"/>
                </a:solidFill>
                <a:latin typeface="Helvetica"/>
                <a:ea typeface="Helvetica"/>
                <a:cs typeface="Helvetica"/>
                <a:sym typeface="Helvetica"/>
              </a:defRPr>
            </a:pPr>
            <a:r>
              <a:rPr>
                <a:solidFill>
                  <a:srgbClr val="52C32A"/>
                </a:solidFill>
              </a:rPr>
              <a:t>Simple</a:t>
            </a:r>
            <a:r>
              <a:t> </a:t>
            </a:r>
            <a:br/>
            <a:r>
              <a:t>Internet Usage Monitoring?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0"/>
                                  </p:stCondLst>
                                  <p:iterate>
                                    <p:tmAbs val="0"/>
                                  </p:iterate>
                                  <p:childTnLst>
                                    <p:set>
                                      <p:cBhvr>
                                        <p:cTn id="6" fill="hold"/>
                                        <p:tgtEl>
                                          <p:spTgt spid="200"/>
                                        </p:tgtEl>
                                        <p:attrNameLst>
                                          <p:attrName>style.visibility</p:attrName>
                                        </p:attrNameLst>
                                      </p:cBhvr>
                                      <p:to>
                                        <p:strVal val="visible"/>
                                      </p:to>
                                    </p:set>
                                    <p:animEffect transition="in" filter="fade">
                                      <p:cBhvr>
                                        <p:cTn id="7" dur="10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02"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03" name="Image" descr="Image"/>
          <p:cNvPicPr>
            <a:picLocks noChangeAspect="1"/>
          </p:cNvPicPr>
          <p:nvPr/>
        </p:nvPicPr>
        <p:blipFill>
          <a:blip r:embed="rId4"/>
          <a:stretch>
            <a:fillRect/>
          </a:stretch>
        </p:blipFill>
        <p:spPr>
          <a:xfrm>
            <a:off x="0" y="0"/>
            <a:ext cx="12511600" cy="13716001"/>
          </a:xfrm>
          <a:prstGeom prst="rect">
            <a:avLst/>
          </a:prstGeom>
          <a:ln w="12700">
            <a:miter lim="400000"/>
          </a:ln>
          <a:effectLst>
            <a:outerShdw blurRad="127000" dist="25400" dir="5400000" rotWithShape="0">
              <a:srgbClr val="142235">
                <a:alpha val="15000"/>
              </a:srgbClr>
            </a:outerShdw>
          </a:effectLst>
        </p:spPr>
      </p:pic>
      <p:sp>
        <p:nvSpPr>
          <p:cNvPr id="204" name="Which 2 sites…"/>
          <p:cNvSpPr txBox="1"/>
          <p:nvPr/>
        </p:nvSpPr>
        <p:spPr>
          <a:xfrm>
            <a:off x="13649292" y="5069840"/>
            <a:ext cx="9881392" cy="3576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spcBef>
                <a:spcPts val="0"/>
              </a:spcBef>
              <a:defRPr sz="12000" b="1" spc="-479">
                <a:solidFill>
                  <a:srgbClr val="333E47"/>
                </a:solidFill>
                <a:latin typeface="Helvetica"/>
                <a:ea typeface="Helvetica"/>
                <a:cs typeface="Helvetica"/>
                <a:sym typeface="Helvetica"/>
              </a:defRPr>
            </a:pPr>
            <a:r>
              <a:t>Which 2 sites</a:t>
            </a:r>
          </a:p>
          <a:p>
            <a:pPr>
              <a:spcBef>
                <a:spcPts val="0"/>
              </a:spcBef>
              <a:defRPr sz="12000" b="1" spc="-479">
                <a:solidFill>
                  <a:srgbClr val="333E47"/>
                </a:solidFill>
                <a:latin typeface="Helvetica"/>
                <a:ea typeface="Helvetica"/>
                <a:cs typeface="Helvetica"/>
                <a:sym typeface="Helvetica"/>
              </a:defRPr>
            </a:pPr>
            <a:r>
              <a:t>did I visit?</a:t>
            </a:r>
          </a:p>
        </p:txBody>
      </p:sp>
      <p:pic>
        <p:nvPicPr>
          <p:cNvPr id="205" name="Image" descr="Image"/>
          <p:cNvPicPr>
            <a:picLocks noChangeAspect="1"/>
          </p:cNvPicPr>
          <p:nvPr/>
        </p:nvPicPr>
        <p:blipFill>
          <a:blip r:embed="rId4"/>
          <a:srcRect b="92942"/>
          <a:stretch>
            <a:fillRect/>
          </a:stretch>
        </p:blipFill>
        <p:spPr>
          <a:xfrm>
            <a:off x="0" y="0"/>
            <a:ext cx="12511600" cy="96804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03"/>
                                        </p:tgtEl>
                                        <p:attrNameLst>
                                          <p:attrName>style.visibility</p:attrName>
                                        </p:attrNameLst>
                                      </p:cBhvr>
                                      <p:to>
                                        <p:strVal val="visible"/>
                                      </p:to>
                                    </p:set>
                                    <p:anim calcmode="lin" valueType="num">
                                      <p:cBhvr>
                                        <p:cTn id="7" dur="1000" fill="hold"/>
                                        <p:tgtEl>
                                          <p:spTgt spid="203"/>
                                        </p:tgtEl>
                                        <p:attrNameLst>
                                          <p:attrName>ppt_x</p:attrName>
                                        </p:attrNameLst>
                                      </p:cBhvr>
                                      <p:tavLst>
                                        <p:tav tm="0">
                                          <p:val>
                                            <p:strVal val="#ppt_x"/>
                                          </p:val>
                                        </p:tav>
                                        <p:tav tm="100000">
                                          <p:val>
                                            <p:strVal val="#ppt_x"/>
                                          </p:val>
                                        </p:tav>
                                      </p:tavLst>
                                    </p:anim>
                                    <p:anim calcmode="lin" valueType="num">
                                      <p:cBhvr>
                                        <p:cTn id="8" dur="1000" fill="hold"/>
                                        <p:tgtEl>
                                          <p:spTgt spid="20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 presetClass="entr" presetSubtype="0" fill="hold" grpId="2" nodeType="afterEffect">
                                  <p:stCondLst>
                                    <p:cond delay="500"/>
                                  </p:stCondLst>
                                  <p:iterate>
                                    <p:tmAbs val="0"/>
                                  </p:iterate>
                                  <p:childTnLst>
                                    <p:set>
                                      <p:cBhvr>
                                        <p:cTn id="11" fill="hold"/>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1" animBg="1" advAuto="0"/>
      <p:bldP spid="204" grpId="2"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07"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
        <p:nvSpPr>
          <p:cNvPr id="208" name="A unique technology that transforms log data to simplify and reflect the internet browsing behaviour of real people."/>
          <p:cNvSpPr txBox="1"/>
          <p:nvPr/>
        </p:nvSpPr>
        <p:spPr>
          <a:xfrm>
            <a:off x="1380065" y="4573256"/>
            <a:ext cx="9562291" cy="58623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110000"/>
              </a:lnSpc>
              <a:defRPr sz="7000" spc="-140">
                <a:solidFill>
                  <a:srgbClr val="41515D"/>
                </a:solidFill>
                <a:latin typeface="Helvetica Light"/>
                <a:ea typeface="Helvetica Light"/>
                <a:cs typeface="Helvetica Light"/>
                <a:sym typeface="Helvetica Light"/>
              </a:defRPr>
            </a:pPr>
            <a:r>
              <a:t>A unique technology that </a:t>
            </a:r>
            <a:r>
              <a:rPr>
                <a:latin typeface="Helvetica"/>
                <a:ea typeface="Helvetica"/>
                <a:cs typeface="Helvetica"/>
                <a:sym typeface="Helvetica"/>
              </a:rPr>
              <a:t>transforms log data</a:t>
            </a:r>
            <a:r>
              <a:t> to simplify and reflect the </a:t>
            </a:r>
            <a:r>
              <a:rPr>
                <a:latin typeface="Helvetica"/>
                <a:ea typeface="Helvetica"/>
                <a:cs typeface="Helvetica"/>
                <a:sym typeface="Helvetica"/>
              </a:rPr>
              <a:t>internet browsing behaviour of real people</a:t>
            </a:r>
            <a:r>
              <a:t>.</a:t>
            </a:r>
          </a:p>
        </p:txBody>
      </p:sp>
      <p:sp>
        <p:nvSpPr>
          <p:cNvPr id="209" name="Introducing Site Clean"/>
          <p:cNvSpPr txBox="1"/>
          <p:nvPr/>
        </p:nvSpPr>
        <p:spPr>
          <a:xfrm>
            <a:off x="1380397" y="1158239"/>
            <a:ext cx="21792851" cy="193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spcBef>
                <a:spcPts val="0"/>
              </a:spcBef>
              <a:defRPr sz="12000" b="1" spc="-479">
                <a:solidFill>
                  <a:srgbClr val="333E47"/>
                </a:solidFill>
                <a:latin typeface="Helvetica"/>
                <a:ea typeface="Helvetica"/>
                <a:cs typeface="Helvetica"/>
                <a:sym typeface="Helvetica"/>
              </a:defRPr>
            </a:pPr>
            <a:r>
              <a:t>Introducing </a:t>
            </a:r>
            <a:r>
              <a:rPr>
                <a:solidFill>
                  <a:srgbClr val="52C32A"/>
                </a:solidFill>
              </a:rPr>
              <a:t>Site Clean</a:t>
            </a:r>
          </a:p>
        </p:txBody>
      </p:sp>
      <p:pic>
        <p:nvPicPr>
          <p:cNvPr id="210" name="Clean-on-off.gif" descr="Clean-on-off.gif"/>
          <p:cNvPicPr>
            <a:picLocks/>
          </p:cNvPicPr>
          <p:nvPr/>
        </p:nvPicPr>
        <p:blipFill>
          <a:blip r:embed="rId4"/>
          <a:stretch>
            <a:fillRect/>
          </a:stretch>
        </p:blipFill>
        <p:spPr>
          <a:xfrm>
            <a:off x="12020965" y="4827256"/>
            <a:ext cx="11143078" cy="535436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209"/>
                                        </p:tgtEl>
                                        <p:attrNameLst>
                                          <p:attrName>style.visibility</p:attrName>
                                        </p:attrNameLst>
                                      </p:cBhvr>
                                      <p:to>
                                        <p:strVal val="visible"/>
                                      </p:to>
                                    </p:set>
                                    <p:anim calcmode="lin" valueType="num">
                                      <p:cBhvr>
                                        <p:cTn id="7" dur="500" fill="hold"/>
                                        <p:tgtEl>
                                          <p:spTgt spid="209"/>
                                        </p:tgtEl>
                                        <p:attrNameLst>
                                          <p:attrName>ppt_x</p:attrName>
                                        </p:attrNameLst>
                                      </p:cBhvr>
                                      <p:tavLst>
                                        <p:tav tm="0">
                                          <p:val>
                                            <p:strVal val="0-#ppt_w/2"/>
                                          </p:val>
                                        </p:tav>
                                        <p:tav tm="100000">
                                          <p:val>
                                            <p:strVal val="#ppt_x"/>
                                          </p:val>
                                        </p:tav>
                                      </p:tavLst>
                                    </p:anim>
                                    <p:anim calcmode="lin" valueType="num">
                                      <p:cBhvr>
                                        <p:cTn id="8" dur="500" fill="hold"/>
                                        <p:tgtEl>
                                          <p:spTgt spid="2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08"/>
                                        </p:tgtEl>
                                        <p:attrNameLst>
                                          <p:attrName>style.visibility</p:attrName>
                                        </p:attrNameLst>
                                      </p:cBhvr>
                                      <p:to>
                                        <p:strVal val="visible"/>
                                      </p:to>
                                    </p:set>
                                    <p:anim calcmode="lin" valueType="num">
                                      <p:cBhvr>
                                        <p:cTn id="12" dur="500" fill="hold"/>
                                        <p:tgtEl>
                                          <p:spTgt spid="208"/>
                                        </p:tgtEl>
                                        <p:attrNameLst>
                                          <p:attrName>ppt_x</p:attrName>
                                        </p:attrNameLst>
                                      </p:cBhvr>
                                      <p:tavLst>
                                        <p:tav tm="0">
                                          <p:val>
                                            <p:strVal val="0-#ppt_w/2"/>
                                          </p:val>
                                        </p:tav>
                                        <p:tav tm="100000">
                                          <p:val>
                                            <p:strVal val="#ppt_x"/>
                                          </p:val>
                                        </p:tav>
                                      </p:tavLst>
                                    </p:anim>
                                    <p:anim calcmode="lin" valueType="num">
                                      <p:cBhvr>
                                        <p:cTn id="13" dur="500" fill="hold"/>
                                        <p:tgtEl>
                                          <p:spTgt spid="2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2" animBg="1" advAuto="0"/>
      <p:bldP spid="209"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235"/>
        </a:solidFill>
        <a:effectLst/>
      </p:bgPr>
    </p:bg>
    <p:spTree>
      <p:nvGrpSpPr>
        <p:cNvPr id="1" name=""/>
        <p:cNvGrpSpPr/>
        <p:nvPr/>
      </p:nvGrpSpPr>
      <p:grpSpPr>
        <a:xfrm>
          <a:off x="0" y="0"/>
          <a:ext cx="0" cy="0"/>
          <a:chOff x="0" y="0"/>
          <a:chExt cx="0" cy="0"/>
        </a:xfrm>
      </p:grpSpPr>
      <p:sp>
        <p:nvSpPr>
          <p:cNvPr id="212" name="Fastvue…"/>
          <p:cNvSpPr txBox="1"/>
          <p:nvPr/>
        </p:nvSpPr>
        <p:spPr>
          <a:xfrm>
            <a:off x="1342297" y="1586931"/>
            <a:ext cx="18199629" cy="72339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80000"/>
              </a:lnSpc>
              <a:spcBef>
                <a:spcPts val="0"/>
              </a:spcBef>
              <a:defRPr sz="18000" b="1" spc="-720">
                <a:solidFill>
                  <a:srgbClr val="F7F8F9"/>
                </a:solidFill>
                <a:latin typeface="Helvetica"/>
                <a:ea typeface="Helvetica"/>
                <a:cs typeface="Helvetica"/>
                <a:sym typeface="Helvetica"/>
              </a:defRPr>
            </a:pPr>
            <a:r>
              <a:t>Fastvue </a:t>
            </a:r>
          </a:p>
          <a:p>
            <a:pPr>
              <a:lnSpc>
                <a:spcPct val="80000"/>
              </a:lnSpc>
              <a:spcBef>
                <a:spcPts val="0"/>
              </a:spcBef>
              <a:defRPr sz="18000" b="1" spc="-720">
                <a:solidFill>
                  <a:srgbClr val="F7F8F9"/>
                </a:solidFill>
                <a:latin typeface="Helvetica"/>
                <a:ea typeface="Helvetica"/>
                <a:cs typeface="Helvetica"/>
                <a:sym typeface="Helvetica"/>
              </a:defRPr>
            </a:pPr>
            <a:r>
              <a:t>Reporter </a:t>
            </a:r>
          </a:p>
          <a:p>
            <a:pPr>
              <a:lnSpc>
                <a:spcPct val="80000"/>
              </a:lnSpc>
              <a:spcBef>
                <a:spcPts val="0"/>
              </a:spcBef>
              <a:defRPr sz="18000" b="1" spc="-720">
                <a:solidFill>
                  <a:srgbClr val="F7F8F9"/>
                </a:solidFill>
                <a:latin typeface="Helvetica"/>
                <a:ea typeface="Helvetica"/>
                <a:cs typeface="Helvetica"/>
                <a:sym typeface="Helvetica"/>
              </a:defRPr>
            </a:pPr>
            <a:r>
              <a:rPr>
                <a:solidFill>
                  <a:srgbClr val="52C32A"/>
                </a:solidFill>
              </a:rPr>
              <a:t>features</a:t>
            </a:r>
            <a:r>
              <a:t> </a:t>
            </a:r>
          </a:p>
        </p:txBody>
      </p:sp>
      <p:pic>
        <p:nvPicPr>
          <p:cNvPr id="21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15" name="Internet Usage Report.png" descr="Internet Usage Report.png"/>
          <p:cNvPicPr>
            <a:picLocks noChangeAspect="1"/>
          </p:cNvPicPr>
          <p:nvPr/>
        </p:nvPicPr>
        <p:blipFill>
          <a:blip r:embed="rId3"/>
          <a:srcRect r="24755"/>
          <a:stretch>
            <a:fillRect/>
          </a:stretch>
        </p:blipFill>
        <p:spPr>
          <a:xfrm>
            <a:off x="11458971" y="2145307"/>
            <a:ext cx="12797916" cy="9425468"/>
          </a:xfrm>
          <a:prstGeom prst="rect">
            <a:avLst/>
          </a:prstGeom>
          <a:ln w="254000">
            <a:solidFill>
              <a:srgbClr val="FFFFFF"/>
            </a:solidFill>
            <a:miter lim="400000"/>
          </a:ln>
          <a:effectLst>
            <a:outerShdw blurRad="127000" dist="25400" dir="5400000" rotWithShape="0">
              <a:srgbClr val="142235">
                <a:alpha val="12000"/>
              </a:srgbClr>
            </a:outerShdw>
          </a:effectLst>
        </p:spPr>
      </p:pic>
      <p:pic>
        <p:nvPicPr>
          <p:cNvPr id="216" name="Image" descr="Image"/>
          <p:cNvPicPr>
            <a:picLocks noChangeAspect="1"/>
          </p:cNvPicPr>
          <p:nvPr/>
        </p:nvPicPr>
        <p:blipFill>
          <a:blip r:embed="rId4"/>
          <a:stretch>
            <a:fillRect/>
          </a:stretch>
        </p:blipFill>
        <p:spPr>
          <a:xfrm>
            <a:off x="21399500" y="12814300"/>
            <a:ext cx="2336800" cy="381000"/>
          </a:xfrm>
          <a:prstGeom prst="rect">
            <a:avLst/>
          </a:prstGeom>
          <a:ln w="12700">
            <a:miter lim="400000"/>
          </a:ln>
        </p:spPr>
      </p:pic>
      <p:sp>
        <p:nvSpPr>
          <p:cNvPr id="217" name="Well researched, pre-defined reports highlight exactly what these non-technical audiences need to know."/>
          <p:cNvSpPr txBox="1"/>
          <p:nvPr/>
        </p:nvSpPr>
        <p:spPr>
          <a:xfrm>
            <a:off x="1282699" y="5229436"/>
            <a:ext cx="8416909" cy="4085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rPr dirty="0"/>
              <a:t>Well researched, pre-defined reports highlight exactly what non-technical audiences need to know.</a:t>
            </a:r>
          </a:p>
        </p:txBody>
      </p:sp>
      <p:sp>
        <p:nvSpPr>
          <p:cNvPr id="218" name="Intuitive reports"/>
          <p:cNvSpPr txBox="1"/>
          <p:nvPr/>
        </p:nvSpPr>
        <p:spPr>
          <a:xfrm>
            <a:off x="1253397" y="3447203"/>
            <a:ext cx="8416910"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Intuitive reports </a:t>
            </a:r>
          </a:p>
        </p:txBody>
      </p:sp>
      <p:grpSp>
        <p:nvGrpSpPr>
          <p:cNvPr id="221" name="Group"/>
          <p:cNvGrpSpPr/>
          <p:nvPr/>
        </p:nvGrpSpPr>
        <p:grpSpPr>
          <a:xfrm>
            <a:off x="1371600" y="0"/>
            <a:ext cx="2032000" cy="2032000"/>
            <a:chOff x="0" y="0"/>
            <a:chExt cx="2032000" cy="2032000"/>
          </a:xfrm>
        </p:grpSpPr>
        <p:sp>
          <p:nvSpPr>
            <p:cNvPr id="219"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20"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1" nodeType="afterEffect">
                                  <p:stCondLst>
                                    <p:cond delay="0"/>
                                  </p:stCondLst>
                                  <p:iterate>
                                    <p:tmAbs val="0"/>
                                  </p:iterate>
                                  <p:childTnLst>
                                    <p:set>
                                      <p:cBhvr>
                                        <p:cTn id="6" fill="hold"/>
                                        <p:tgtEl>
                                          <p:spTgt spid="215"/>
                                        </p:tgtEl>
                                        <p:attrNameLst>
                                          <p:attrName>style.visibility</p:attrName>
                                        </p:attrNameLst>
                                      </p:cBhvr>
                                      <p:to>
                                        <p:strVal val="visible"/>
                                      </p:to>
                                    </p:set>
                                    <p:anim calcmode="lin" valueType="num">
                                      <p:cBhvr>
                                        <p:cTn id="7" dur="500" fill="hold"/>
                                        <p:tgtEl>
                                          <p:spTgt spid="215"/>
                                        </p:tgtEl>
                                        <p:attrNameLst>
                                          <p:attrName>ppt_x</p:attrName>
                                        </p:attrNameLst>
                                      </p:cBhvr>
                                      <p:tavLst>
                                        <p:tav tm="0">
                                          <p:val>
                                            <p:strVal val="1+#ppt_w/2"/>
                                          </p:val>
                                        </p:tav>
                                        <p:tav tm="100000">
                                          <p:val>
                                            <p:strVal val="#ppt_x"/>
                                          </p:val>
                                        </p:tav>
                                      </p:tavLst>
                                    </p:anim>
                                    <p:anim calcmode="lin" valueType="num">
                                      <p:cBhvr>
                                        <p:cTn id="8" dur="500" fill="hold"/>
                                        <p:tgtEl>
                                          <p:spTgt spid="2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18"/>
                                        </p:tgtEl>
                                        <p:attrNameLst>
                                          <p:attrName>style.visibility</p:attrName>
                                        </p:attrNameLst>
                                      </p:cBhvr>
                                      <p:to>
                                        <p:strVal val="visible"/>
                                      </p:to>
                                    </p:set>
                                    <p:anim calcmode="lin" valueType="num">
                                      <p:cBhvr>
                                        <p:cTn id="12" dur="500" fill="hold"/>
                                        <p:tgtEl>
                                          <p:spTgt spid="218"/>
                                        </p:tgtEl>
                                        <p:attrNameLst>
                                          <p:attrName>ppt_x</p:attrName>
                                        </p:attrNameLst>
                                      </p:cBhvr>
                                      <p:tavLst>
                                        <p:tav tm="0">
                                          <p:val>
                                            <p:strVal val="0-#ppt_w/2"/>
                                          </p:val>
                                        </p:tav>
                                        <p:tav tm="100000">
                                          <p:val>
                                            <p:strVal val="#ppt_x"/>
                                          </p:val>
                                        </p:tav>
                                      </p:tavLst>
                                    </p:anim>
                                    <p:anim calcmode="lin" valueType="num">
                                      <p:cBhvr>
                                        <p:cTn id="13" dur="500" fill="hold"/>
                                        <p:tgtEl>
                                          <p:spTgt spid="2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17"/>
                                        </p:tgtEl>
                                        <p:attrNameLst>
                                          <p:attrName>style.visibility</p:attrName>
                                        </p:attrNameLst>
                                      </p:cBhvr>
                                      <p:to>
                                        <p:strVal val="visible"/>
                                      </p:to>
                                    </p:set>
                                    <p:anim calcmode="lin" valueType="num">
                                      <p:cBhvr>
                                        <p:cTn id="17" dur="500" fill="hold"/>
                                        <p:tgtEl>
                                          <p:spTgt spid="217"/>
                                        </p:tgtEl>
                                        <p:attrNameLst>
                                          <p:attrName>ppt_x</p:attrName>
                                        </p:attrNameLst>
                                      </p:cBhvr>
                                      <p:tavLst>
                                        <p:tav tm="0">
                                          <p:val>
                                            <p:strVal val="0-#ppt_w/2"/>
                                          </p:val>
                                        </p:tav>
                                        <p:tav tm="100000">
                                          <p:val>
                                            <p:strVal val="#ppt_x"/>
                                          </p:val>
                                        </p:tav>
                                      </p:tavLst>
                                    </p:anim>
                                    <p:anim calcmode="lin" valueType="num">
                                      <p:cBhvr>
                                        <p:cTn id="18" dur="500" fill="hold"/>
                                        <p:tgtEl>
                                          <p:spTgt spid="2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1" fill="hold" grpId="4" nodeType="afterEffect">
                                  <p:stCondLst>
                                    <p:cond delay="0"/>
                                  </p:stCondLst>
                                  <p:iterate>
                                    <p:tmAbs val="0"/>
                                  </p:iterate>
                                  <p:childTnLst>
                                    <p:set>
                                      <p:cBhvr>
                                        <p:cTn id="21" fill="hold"/>
                                        <p:tgtEl>
                                          <p:spTgt spid="221"/>
                                        </p:tgtEl>
                                        <p:attrNameLst>
                                          <p:attrName>style.visibility</p:attrName>
                                        </p:attrNameLst>
                                      </p:cBhvr>
                                      <p:to>
                                        <p:strVal val="visible"/>
                                      </p:to>
                                    </p:set>
                                    <p:anim calcmode="lin" valueType="num">
                                      <p:cBhvr>
                                        <p:cTn id="22" dur="500" fill="hold"/>
                                        <p:tgtEl>
                                          <p:spTgt spid="221"/>
                                        </p:tgtEl>
                                        <p:attrNameLst>
                                          <p:attrName>ppt_x</p:attrName>
                                        </p:attrNameLst>
                                      </p:cBhvr>
                                      <p:tavLst>
                                        <p:tav tm="0">
                                          <p:val>
                                            <p:strVal val="#ppt_x"/>
                                          </p:val>
                                        </p:tav>
                                        <p:tav tm="100000">
                                          <p:val>
                                            <p:strVal val="#ppt_x"/>
                                          </p:val>
                                        </p:tav>
                                      </p:tavLst>
                                    </p:anim>
                                    <p:anim calcmode="lin" valueType="num">
                                      <p:cBhvr>
                                        <p:cTn id="23" dur="500" fill="hold"/>
                                        <p:tgtEl>
                                          <p:spTgt spid="2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1" animBg="1" advAuto="0"/>
      <p:bldP spid="217" grpId="3" animBg="1" advAuto="0"/>
      <p:bldP spid="218" grpId="2" animBg="1" advAuto="0"/>
      <p:bldP spid="221" grpId="4"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2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grpSp>
        <p:nvGrpSpPr>
          <p:cNvPr id="226" name="Group"/>
          <p:cNvGrpSpPr/>
          <p:nvPr/>
        </p:nvGrpSpPr>
        <p:grpSpPr>
          <a:xfrm>
            <a:off x="15494000" y="1851091"/>
            <a:ext cx="8890000" cy="9737566"/>
            <a:chOff x="0" y="0"/>
            <a:chExt cx="8890000" cy="9737565"/>
          </a:xfrm>
        </p:grpSpPr>
        <p:pic>
          <p:nvPicPr>
            <p:cNvPr id="224" name="FastvueAlertsList.png" descr="FastvueAlertsList.png"/>
            <p:cNvPicPr>
              <a:picLocks noChangeAspect="1"/>
            </p:cNvPicPr>
            <p:nvPr/>
          </p:nvPicPr>
          <p:blipFill>
            <a:blip r:embed="rId4"/>
            <a:stretch>
              <a:fillRect/>
            </a:stretch>
          </p:blipFill>
          <p:spPr>
            <a:xfrm>
              <a:off x="114701" y="0"/>
              <a:ext cx="5334001" cy="6096000"/>
            </a:xfrm>
            <a:prstGeom prst="rect">
              <a:avLst/>
            </a:prstGeom>
            <a:ln w="254000" cap="flat">
              <a:solidFill>
                <a:srgbClr val="FFFFFF"/>
              </a:solidFill>
              <a:prstDash val="solid"/>
              <a:miter lim="400000"/>
            </a:ln>
            <a:effectLst>
              <a:outerShdw blurRad="127000" dist="25400" dir="5400000" rotWithShape="0">
                <a:srgbClr val="142235">
                  <a:alpha val="12000"/>
                </a:srgbClr>
              </a:outerShdw>
            </a:effectLst>
          </p:spPr>
        </p:pic>
        <p:pic>
          <p:nvPicPr>
            <p:cNvPr id="225" name="DetectingSelfHarmInSchools.png" descr="DetectingSelfHarmInSchools.png"/>
            <p:cNvPicPr>
              <a:picLocks noChangeAspect="1"/>
            </p:cNvPicPr>
            <p:nvPr/>
          </p:nvPicPr>
          <p:blipFill>
            <a:blip r:embed="rId5"/>
            <a:srcRect/>
            <a:stretch>
              <a:fillRect/>
            </a:stretch>
          </p:blipFill>
          <p:spPr>
            <a:xfrm>
              <a:off x="0" y="7119859"/>
              <a:ext cx="8890000" cy="2617707"/>
            </a:xfrm>
            <a:prstGeom prst="rect">
              <a:avLst/>
            </a:prstGeom>
            <a:ln w="12700" cap="flat">
              <a:noFill/>
              <a:miter lim="400000"/>
            </a:ln>
            <a:effectLst>
              <a:outerShdw blurRad="127000" dist="25400" dir="5400000" rotWithShape="0">
                <a:srgbClr val="142235">
                  <a:alpha val="12000"/>
                </a:srgbClr>
              </a:outerShdw>
            </a:effectLst>
          </p:spPr>
        </p:pic>
      </p:grpSp>
      <p:sp>
        <p:nvSpPr>
          <p:cNvPr id="227" name="Don’t watch charts all day? Receive real time alerts for important network concerns."/>
          <p:cNvSpPr txBox="1"/>
          <p:nvPr/>
        </p:nvSpPr>
        <p:spPr>
          <a:xfrm>
            <a:off x="1282699" y="5229436"/>
            <a:ext cx="8416909" cy="4085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rPr dirty="0"/>
              <a:t>Don’t watch charts all day? Receive real</a:t>
            </a:r>
            <a:r>
              <a:rPr lang="en-AU" dirty="0"/>
              <a:t>-</a:t>
            </a:r>
            <a:r>
              <a:rPr dirty="0"/>
              <a:t>time alerts for important network concerns.</a:t>
            </a:r>
          </a:p>
        </p:txBody>
      </p:sp>
      <p:sp>
        <p:nvSpPr>
          <p:cNvPr id="228" name="Stay alert"/>
          <p:cNvSpPr txBox="1"/>
          <p:nvPr/>
        </p:nvSpPr>
        <p:spPr>
          <a:xfrm>
            <a:off x="1253397" y="3447203"/>
            <a:ext cx="8416910"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Stay alert</a:t>
            </a:r>
          </a:p>
        </p:txBody>
      </p:sp>
      <p:grpSp>
        <p:nvGrpSpPr>
          <p:cNvPr id="231" name="Group"/>
          <p:cNvGrpSpPr/>
          <p:nvPr/>
        </p:nvGrpSpPr>
        <p:grpSpPr>
          <a:xfrm>
            <a:off x="1371600" y="0"/>
            <a:ext cx="2032000" cy="2032000"/>
            <a:chOff x="0" y="0"/>
            <a:chExt cx="2032000" cy="2032000"/>
          </a:xfrm>
        </p:grpSpPr>
        <p:sp>
          <p:nvSpPr>
            <p:cNvPr id="229"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30" name="Image" descr="Image"/>
            <p:cNvPicPr>
              <a:picLocks noChangeAspect="1"/>
            </p:cNvPicPr>
            <p:nvPr/>
          </p:nvPicPr>
          <p:blipFill>
            <a:blip r:embed="rId6"/>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31"/>
                                        </p:tgtEl>
                                        <p:attrNameLst>
                                          <p:attrName>style.visibility</p:attrName>
                                        </p:attrNameLst>
                                      </p:cBhvr>
                                      <p:to>
                                        <p:strVal val="visible"/>
                                      </p:to>
                                    </p:set>
                                    <p:anim calcmode="lin" valueType="num">
                                      <p:cBhvr>
                                        <p:cTn id="7" dur="500" fill="hold"/>
                                        <p:tgtEl>
                                          <p:spTgt spid="231"/>
                                        </p:tgtEl>
                                        <p:attrNameLst>
                                          <p:attrName>ppt_x</p:attrName>
                                        </p:attrNameLst>
                                      </p:cBhvr>
                                      <p:tavLst>
                                        <p:tav tm="0">
                                          <p:val>
                                            <p:strVal val="#ppt_x"/>
                                          </p:val>
                                        </p:tav>
                                        <p:tav tm="100000">
                                          <p:val>
                                            <p:strVal val="#ppt_x"/>
                                          </p:val>
                                        </p:tav>
                                      </p:tavLst>
                                    </p:anim>
                                    <p:anim calcmode="lin" valueType="num">
                                      <p:cBhvr>
                                        <p:cTn id="8" dur="500" fill="hold"/>
                                        <p:tgtEl>
                                          <p:spTgt spid="2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28"/>
                                        </p:tgtEl>
                                        <p:attrNameLst>
                                          <p:attrName>style.visibility</p:attrName>
                                        </p:attrNameLst>
                                      </p:cBhvr>
                                      <p:to>
                                        <p:strVal val="visible"/>
                                      </p:to>
                                    </p:set>
                                    <p:anim calcmode="lin" valueType="num">
                                      <p:cBhvr>
                                        <p:cTn id="12" dur="500" fill="hold"/>
                                        <p:tgtEl>
                                          <p:spTgt spid="228"/>
                                        </p:tgtEl>
                                        <p:attrNameLst>
                                          <p:attrName>ppt_x</p:attrName>
                                        </p:attrNameLst>
                                      </p:cBhvr>
                                      <p:tavLst>
                                        <p:tav tm="0">
                                          <p:val>
                                            <p:strVal val="0-#ppt_w/2"/>
                                          </p:val>
                                        </p:tav>
                                        <p:tav tm="100000">
                                          <p:val>
                                            <p:strVal val="#ppt_x"/>
                                          </p:val>
                                        </p:tav>
                                      </p:tavLst>
                                    </p:anim>
                                    <p:anim calcmode="lin" valueType="num">
                                      <p:cBhvr>
                                        <p:cTn id="13" dur="500" fill="hold"/>
                                        <p:tgtEl>
                                          <p:spTgt spid="22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27"/>
                                        </p:tgtEl>
                                        <p:attrNameLst>
                                          <p:attrName>style.visibility</p:attrName>
                                        </p:attrNameLst>
                                      </p:cBhvr>
                                      <p:to>
                                        <p:strVal val="visible"/>
                                      </p:to>
                                    </p:set>
                                    <p:anim calcmode="lin" valueType="num">
                                      <p:cBhvr>
                                        <p:cTn id="17" dur="500" fill="hold"/>
                                        <p:tgtEl>
                                          <p:spTgt spid="227"/>
                                        </p:tgtEl>
                                        <p:attrNameLst>
                                          <p:attrName>ppt_x</p:attrName>
                                        </p:attrNameLst>
                                      </p:cBhvr>
                                      <p:tavLst>
                                        <p:tav tm="0">
                                          <p:val>
                                            <p:strVal val="0-#ppt_w/2"/>
                                          </p:val>
                                        </p:tav>
                                        <p:tav tm="100000">
                                          <p:val>
                                            <p:strVal val="#ppt_x"/>
                                          </p:val>
                                        </p:tav>
                                      </p:tavLst>
                                    </p:anim>
                                    <p:anim calcmode="lin" valueType="num">
                                      <p:cBhvr>
                                        <p:cTn id="18" dur="500" fill="hold"/>
                                        <p:tgtEl>
                                          <p:spTgt spid="2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26"/>
                                        </p:tgtEl>
                                        <p:attrNameLst>
                                          <p:attrName>style.visibility</p:attrName>
                                        </p:attrNameLst>
                                      </p:cBhvr>
                                      <p:to>
                                        <p:strVal val="visible"/>
                                      </p:to>
                                    </p:set>
                                    <p:anim calcmode="lin" valueType="num">
                                      <p:cBhvr>
                                        <p:cTn id="22" dur="500" fill="hold"/>
                                        <p:tgtEl>
                                          <p:spTgt spid="226"/>
                                        </p:tgtEl>
                                        <p:attrNameLst>
                                          <p:attrName>ppt_x</p:attrName>
                                        </p:attrNameLst>
                                      </p:cBhvr>
                                      <p:tavLst>
                                        <p:tav tm="0">
                                          <p:val>
                                            <p:strVal val="1+#ppt_w/2"/>
                                          </p:val>
                                        </p:tav>
                                        <p:tav tm="100000">
                                          <p:val>
                                            <p:strVal val="#ppt_x"/>
                                          </p:val>
                                        </p:tav>
                                      </p:tavLst>
                                    </p:anim>
                                    <p:anim calcmode="lin" valueType="num">
                                      <p:cBhvr>
                                        <p:cTn id="23" dur="500" fill="hold"/>
                                        <p:tgtEl>
                                          <p:spTgt spid="2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4" animBg="1" advAuto="0"/>
      <p:bldP spid="227" grpId="3" animBg="1" advAuto="0"/>
      <p:bldP spid="228" grpId="2" animBg="1" advAuto="0"/>
      <p:bldP spid="231"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4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44" name="Department-Filter-with-other-fields.png" descr="Department-Filter-with-other-fields.png"/>
          <p:cNvPicPr>
            <a:picLocks noChangeAspect="1"/>
          </p:cNvPicPr>
          <p:nvPr/>
        </p:nvPicPr>
        <p:blipFill>
          <a:blip r:embed="rId4"/>
          <a:srcRect r="25813"/>
          <a:stretch>
            <a:fillRect/>
          </a:stretch>
        </p:blipFill>
        <p:spPr>
          <a:xfrm>
            <a:off x="11612959" y="4248150"/>
            <a:ext cx="12643893" cy="5219700"/>
          </a:xfrm>
          <a:prstGeom prst="rect">
            <a:avLst/>
          </a:prstGeom>
          <a:ln w="254000">
            <a:solidFill>
              <a:srgbClr val="FFFFFF"/>
            </a:solidFill>
            <a:miter lim="400000"/>
          </a:ln>
          <a:effectLst>
            <a:outerShdw blurRad="127000" dist="25400" dir="5400000" rotWithShape="0">
              <a:srgbClr val="142235">
                <a:alpha val="12000"/>
              </a:srgbClr>
            </a:outerShdw>
          </a:effectLst>
        </p:spPr>
      </p:pic>
      <p:sp>
        <p:nvSpPr>
          <p:cNvPr id="245" name="Active Directory integration makes User and Department investigations a breeze."/>
          <p:cNvSpPr txBox="1"/>
          <p:nvPr/>
        </p:nvSpPr>
        <p:spPr>
          <a:xfrm>
            <a:off x="1282699" y="6169243"/>
            <a:ext cx="8416909" cy="40335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rPr dirty="0"/>
              <a:t>Active Directory integration makes User and Department investigations a breeze.</a:t>
            </a:r>
          </a:p>
        </p:txBody>
      </p:sp>
      <p:sp>
        <p:nvSpPr>
          <p:cNvPr id="246" name="Easy reporting"/>
          <p:cNvSpPr txBox="1"/>
          <p:nvPr/>
        </p:nvSpPr>
        <p:spPr>
          <a:xfrm>
            <a:off x="1282699" y="3503518"/>
            <a:ext cx="841691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rPr lang="en-AU" dirty="0"/>
              <a:t>Department</a:t>
            </a:r>
          </a:p>
          <a:p>
            <a:r>
              <a:rPr lang="en-AU" dirty="0"/>
              <a:t>Reports</a:t>
            </a:r>
            <a:endParaRPr dirty="0"/>
          </a:p>
        </p:txBody>
      </p:sp>
      <p:grpSp>
        <p:nvGrpSpPr>
          <p:cNvPr id="249" name="Group"/>
          <p:cNvGrpSpPr/>
          <p:nvPr/>
        </p:nvGrpSpPr>
        <p:grpSpPr>
          <a:xfrm>
            <a:off x="1371600" y="0"/>
            <a:ext cx="2032000" cy="2032000"/>
            <a:chOff x="0" y="0"/>
            <a:chExt cx="2032000" cy="2032000"/>
          </a:xfrm>
        </p:grpSpPr>
        <p:sp>
          <p:nvSpPr>
            <p:cNvPr id="247"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48"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49"/>
                                        </p:tgtEl>
                                        <p:attrNameLst>
                                          <p:attrName>style.visibility</p:attrName>
                                        </p:attrNameLst>
                                      </p:cBhvr>
                                      <p:to>
                                        <p:strVal val="visible"/>
                                      </p:to>
                                    </p:set>
                                    <p:anim calcmode="lin" valueType="num">
                                      <p:cBhvr>
                                        <p:cTn id="7" dur="500" fill="hold"/>
                                        <p:tgtEl>
                                          <p:spTgt spid="249"/>
                                        </p:tgtEl>
                                        <p:attrNameLst>
                                          <p:attrName>ppt_x</p:attrName>
                                        </p:attrNameLst>
                                      </p:cBhvr>
                                      <p:tavLst>
                                        <p:tav tm="0">
                                          <p:val>
                                            <p:strVal val="#ppt_x"/>
                                          </p:val>
                                        </p:tav>
                                        <p:tav tm="100000">
                                          <p:val>
                                            <p:strVal val="#ppt_x"/>
                                          </p:val>
                                        </p:tav>
                                      </p:tavLst>
                                    </p:anim>
                                    <p:anim calcmode="lin" valueType="num">
                                      <p:cBhvr>
                                        <p:cTn id="8" dur="500" fill="hold"/>
                                        <p:tgtEl>
                                          <p:spTgt spid="24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46"/>
                                        </p:tgtEl>
                                        <p:attrNameLst>
                                          <p:attrName>style.visibility</p:attrName>
                                        </p:attrNameLst>
                                      </p:cBhvr>
                                      <p:to>
                                        <p:strVal val="visible"/>
                                      </p:to>
                                    </p:set>
                                    <p:anim calcmode="lin" valueType="num">
                                      <p:cBhvr>
                                        <p:cTn id="12" dur="500" fill="hold"/>
                                        <p:tgtEl>
                                          <p:spTgt spid="246"/>
                                        </p:tgtEl>
                                        <p:attrNameLst>
                                          <p:attrName>ppt_x</p:attrName>
                                        </p:attrNameLst>
                                      </p:cBhvr>
                                      <p:tavLst>
                                        <p:tav tm="0">
                                          <p:val>
                                            <p:strVal val="0-#ppt_w/2"/>
                                          </p:val>
                                        </p:tav>
                                        <p:tav tm="100000">
                                          <p:val>
                                            <p:strVal val="#ppt_x"/>
                                          </p:val>
                                        </p:tav>
                                      </p:tavLst>
                                    </p:anim>
                                    <p:anim calcmode="lin" valueType="num">
                                      <p:cBhvr>
                                        <p:cTn id="13" dur="500" fill="hold"/>
                                        <p:tgtEl>
                                          <p:spTgt spid="24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45"/>
                                        </p:tgtEl>
                                        <p:attrNameLst>
                                          <p:attrName>style.visibility</p:attrName>
                                        </p:attrNameLst>
                                      </p:cBhvr>
                                      <p:to>
                                        <p:strVal val="visible"/>
                                      </p:to>
                                    </p:set>
                                    <p:anim calcmode="lin" valueType="num">
                                      <p:cBhvr>
                                        <p:cTn id="17" dur="500" fill="hold"/>
                                        <p:tgtEl>
                                          <p:spTgt spid="245"/>
                                        </p:tgtEl>
                                        <p:attrNameLst>
                                          <p:attrName>ppt_x</p:attrName>
                                        </p:attrNameLst>
                                      </p:cBhvr>
                                      <p:tavLst>
                                        <p:tav tm="0">
                                          <p:val>
                                            <p:strVal val="0-#ppt_w/2"/>
                                          </p:val>
                                        </p:tav>
                                        <p:tav tm="100000">
                                          <p:val>
                                            <p:strVal val="#ppt_x"/>
                                          </p:val>
                                        </p:tav>
                                      </p:tavLst>
                                    </p:anim>
                                    <p:anim calcmode="lin" valueType="num">
                                      <p:cBhvr>
                                        <p:cTn id="18" dur="500" fill="hold"/>
                                        <p:tgtEl>
                                          <p:spTgt spid="24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44"/>
                                        </p:tgtEl>
                                        <p:attrNameLst>
                                          <p:attrName>style.visibility</p:attrName>
                                        </p:attrNameLst>
                                      </p:cBhvr>
                                      <p:to>
                                        <p:strVal val="visible"/>
                                      </p:to>
                                    </p:set>
                                    <p:anim calcmode="lin" valueType="num">
                                      <p:cBhvr>
                                        <p:cTn id="22" dur="500" fill="hold"/>
                                        <p:tgtEl>
                                          <p:spTgt spid="244"/>
                                        </p:tgtEl>
                                        <p:attrNameLst>
                                          <p:attrName>ppt_x</p:attrName>
                                        </p:attrNameLst>
                                      </p:cBhvr>
                                      <p:tavLst>
                                        <p:tav tm="0">
                                          <p:val>
                                            <p:strVal val="1+#ppt_w/2"/>
                                          </p:val>
                                        </p:tav>
                                        <p:tav tm="100000">
                                          <p:val>
                                            <p:strVal val="#ppt_x"/>
                                          </p:val>
                                        </p:tav>
                                      </p:tavLst>
                                    </p:anim>
                                    <p:anim calcmode="lin" valueType="num">
                                      <p:cBhvr>
                                        <p:cTn id="23" dur="500" fill="hold"/>
                                        <p:tgtEl>
                                          <p:spTgt spid="2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4" animBg="1" advAuto="0"/>
      <p:bldP spid="245" grpId="3" animBg="1" advAuto="0"/>
      <p:bldP spid="246" grpId="2" animBg="1" advAuto="0"/>
      <p:bldP spid="249" grpId="1"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51"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52" name="NewInternetUsageReportOnYouTube.png" descr="NewInternetUsageReportOnYouTube.png"/>
          <p:cNvPicPr>
            <a:picLocks noChangeAspect="1"/>
          </p:cNvPicPr>
          <p:nvPr/>
        </p:nvPicPr>
        <p:blipFill>
          <a:blip r:embed="rId4"/>
          <a:stretch>
            <a:fillRect/>
          </a:stretch>
        </p:blipFill>
        <p:spPr>
          <a:xfrm>
            <a:off x="13641585" y="4912658"/>
            <a:ext cx="7620001" cy="3890683"/>
          </a:xfrm>
          <a:prstGeom prst="rect">
            <a:avLst/>
          </a:prstGeom>
          <a:ln w="254000">
            <a:solidFill>
              <a:srgbClr val="FFFFFF"/>
            </a:solidFill>
            <a:miter lim="400000"/>
          </a:ln>
          <a:effectLst>
            <a:outerShdw blurRad="127000" dist="25400" dir="5400000" rotWithShape="0">
              <a:srgbClr val="142235">
                <a:alpha val="12000"/>
              </a:srgbClr>
            </a:outerShdw>
          </a:effectLst>
        </p:spPr>
      </p:pic>
      <p:sp>
        <p:nvSpPr>
          <p:cNvPr id="253" name="Click any item to run an investigation report, such as a user, site, application or web category."/>
          <p:cNvSpPr txBox="1"/>
          <p:nvPr/>
        </p:nvSpPr>
        <p:spPr>
          <a:xfrm>
            <a:off x="1282699" y="6372436"/>
            <a:ext cx="8660527" cy="40335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Click any item to run an investigation report, such as a user, site, application or web category. </a:t>
            </a:r>
          </a:p>
        </p:txBody>
      </p:sp>
      <p:sp>
        <p:nvSpPr>
          <p:cNvPr id="254" name="One click investigations"/>
          <p:cNvSpPr txBox="1"/>
          <p:nvPr/>
        </p:nvSpPr>
        <p:spPr>
          <a:xfrm>
            <a:off x="1253397" y="3447203"/>
            <a:ext cx="8719130" cy="241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One click investigations</a:t>
            </a:r>
          </a:p>
        </p:txBody>
      </p:sp>
      <p:grpSp>
        <p:nvGrpSpPr>
          <p:cNvPr id="257" name="Group"/>
          <p:cNvGrpSpPr/>
          <p:nvPr/>
        </p:nvGrpSpPr>
        <p:grpSpPr>
          <a:xfrm>
            <a:off x="1371600" y="0"/>
            <a:ext cx="2032000" cy="2032000"/>
            <a:chOff x="0" y="0"/>
            <a:chExt cx="2032000" cy="2032000"/>
          </a:xfrm>
        </p:grpSpPr>
        <p:sp>
          <p:nvSpPr>
            <p:cNvPr id="255"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56"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57"/>
                                        </p:tgtEl>
                                        <p:attrNameLst>
                                          <p:attrName>style.visibility</p:attrName>
                                        </p:attrNameLst>
                                      </p:cBhvr>
                                      <p:to>
                                        <p:strVal val="visible"/>
                                      </p:to>
                                    </p:set>
                                    <p:anim calcmode="lin" valueType="num">
                                      <p:cBhvr>
                                        <p:cTn id="7" dur="500" fill="hold"/>
                                        <p:tgtEl>
                                          <p:spTgt spid="257"/>
                                        </p:tgtEl>
                                        <p:attrNameLst>
                                          <p:attrName>ppt_x</p:attrName>
                                        </p:attrNameLst>
                                      </p:cBhvr>
                                      <p:tavLst>
                                        <p:tav tm="0">
                                          <p:val>
                                            <p:strVal val="#ppt_x"/>
                                          </p:val>
                                        </p:tav>
                                        <p:tav tm="100000">
                                          <p:val>
                                            <p:strVal val="#ppt_x"/>
                                          </p:val>
                                        </p:tav>
                                      </p:tavLst>
                                    </p:anim>
                                    <p:anim calcmode="lin" valueType="num">
                                      <p:cBhvr>
                                        <p:cTn id="8" dur="500" fill="hold"/>
                                        <p:tgtEl>
                                          <p:spTgt spid="2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54"/>
                                        </p:tgtEl>
                                        <p:attrNameLst>
                                          <p:attrName>style.visibility</p:attrName>
                                        </p:attrNameLst>
                                      </p:cBhvr>
                                      <p:to>
                                        <p:strVal val="visible"/>
                                      </p:to>
                                    </p:set>
                                    <p:anim calcmode="lin" valueType="num">
                                      <p:cBhvr>
                                        <p:cTn id="12" dur="500" fill="hold"/>
                                        <p:tgtEl>
                                          <p:spTgt spid="254"/>
                                        </p:tgtEl>
                                        <p:attrNameLst>
                                          <p:attrName>ppt_x</p:attrName>
                                        </p:attrNameLst>
                                      </p:cBhvr>
                                      <p:tavLst>
                                        <p:tav tm="0">
                                          <p:val>
                                            <p:strVal val="0-#ppt_w/2"/>
                                          </p:val>
                                        </p:tav>
                                        <p:tav tm="100000">
                                          <p:val>
                                            <p:strVal val="#ppt_x"/>
                                          </p:val>
                                        </p:tav>
                                      </p:tavLst>
                                    </p:anim>
                                    <p:anim calcmode="lin" valueType="num">
                                      <p:cBhvr>
                                        <p:cTn id="13" dur="500" fill="hold"/>
                                        <p:tgtEl>
                                          <p:spTgt spid="25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53"/>
                                        </p:tgtEl>
                                        <p:attrNameLst>
                                          <p:attrName>style.visibility</p:attrName>
                                        </p:attrNameLst>
                                      </p:cBhvr>
                                      <p:to>
                                        <p:strVal val="visible"/>
                                      </p:to>
                                    </p:set>
                                    <p:anim calcmode="lin" valueType="num">
                                      <p:cBhvr>
                                        <p:cTn id="17" dur="500" fill="hold"/>
                                        <p:tgtEl>
                                          <p:spTgt spid="253"/>
                                        </p:tgtEl>
                                        <p:attrNameLst>
                                          <p:attrName>ppt_x</p:attrName>
                                        </p:attrNameLst>
                                      </p:cBhvr>
                                      <p:tavLst>
                                        <p:tav tm="0">
                                          <p:val>
                                            <p:strVal val="0-#ppt_w/2"/>
                                          </p:val>
                                        </p:tav>
                                        <p:tav tm="100000">
                                          <p:val>
                                            <p:strVal val="#ppt_x"/>
                                          </p:val>
                                        </p:tav>
                                      </p:tavLst>
                                    </p:anim>
                                    <p:anim calcmode="lin" valueType="num">
                                      <p:cBhvr>
                                        <p:cTn id="18" dur="500" fill="hold"/>
                                        <p:tgtEl>
                                          <p:spTgt spid="25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52"/>
                                        </p:tgtEl>
                                        <p:attrNameLst>
                                          <p:attrName>style.visibility</p:attrName>
                                        </p:attrNameLst>
                                      </p:cBhvr>
                                      <p:to>
                                        <p:strVal val="visible"/>
                                      </p:to>
                                    </p:set>
                                    <p:anim calcmode="lin" valueType="num">
                                      <p:cBhvr>
                                        <p:cTn id="22" dur="500" fill="hold"/>
                                        <p:tgtEl>
                                          <p:spTgt spid="252"/>
                                        </p:tgtEl>
                                        <p:attrNameLst>
                                          <p:attrName>ppt_x</p:attrName>
                                        </p:attrNameLst>
                                      </p:cBhvr>
                                      <p:tavLst>
                                        <p:tav tm="0">
                                          <p:val>
                                            <p:strVal val="1+#ppt_w/2"/>
                                          </p:val>
                                        </p:tav>
                                        <p:tav tm="100000">
                                          <p:val>
                                            <p:strVal val="#ppt_x"/>
                                          </p:val>
                                        </p:tav>
                                      </p:tavLst>
                                    </p:anim>
                                    <p:anim calcmode="lin" valueType="num">
                                      <p:cBhvr>
                                        <p:cTn id="2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 grpId="4" animBg="1" advAuto="0"/>
      <p:bldP spid="253" grpId="3" animBg="1" advAuto="0"/>
      <p:bldP spid="254" grpId="2" animBg="1" advAuto="0"/>
      <p:bldP spid="257" grpId="1"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3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grpSp>
        <p:nvGrpSpPr>
          <p:cNvPr id="236" name="Group"/>
          <p:cNvGrpSpPr/>
          <p:nvPr/>
        </p:nvGrpSpPr>
        <p:grpSpPr>
          <a:xfrm>
            <a:off x="10064078" y="2810193"/>
            <a:ext cx="14319921" cy="3683000"/>
            <a:chOff x="0" y="0"/>
            <a:chExt cx="14194085" cy="3683000"/>
          </a:xfrm>
        </p:grpSpPr>
        <p:sp>
          <p:nvSpPr>
            <p:cNvPr id="234" name="Rectangle"/>
            <p:cNvSpPr/>
            <p:nvPr/>
          </p:nvSpPr>
          <p:spPr>
            <a:xfrm>
              <a:off x="0" y="0"/>
              <a:ext cx="14194086" cy="3683000"/>
            </a:xfrm>
            <a:prstGeom prst="rect">
              <a:avLst/>
            </a:prstGeom>
            <a:solidFill>
              <a:srgbClr val="FFFFFF"/>
            </a:solidFill>
            <a:ln w="12700" cap="flat">
              <a:noFill/>
              <a:miter lim="400000"/>
            </a:ln>
            <a:effectLst>
              <a:outerShdw blurRad="127000" dist="25400" dir="5400000" rotWithShape="0">
                <a:srgbClr val="142235">
                  <a:alpha val="12000"/>
                </a:srgbClr>
              </a:outerShdw>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35" name="Activity-Report-Expanded-Rows.png" descr="Activity-Report-Expanded-Rows.png"/>
            <p:cNvPicPr>
              <a:picLocks noChangeAspect="1"/>
            </p:cNvPicPr>
            <p:nvPr/>
          </p:nvPicPr>
          <p:blipFill>
            <a:blip r:embed="rId4"/>
            <a:srcRect r="11325"/>
            <a:stretch>
              <a:fillRect/>
            </a:stretch>
          </p:blipFill>
          <p:spPr>
            <a:xfrm>
              <a:off x="263376" y="254000"/>
              <a:ext cx="13930660" cy="3175000"/>
            </a:xfrm>
            <a:prstGeom prst="rect">
              <a:avLst/>
            </a:prstGeom>
            <a:ln w="12700" cap="flat">
              <a:noFill/>
              <a:miter lim="400000"/>
            </a:ln>
            <a:effectLst/>
          </p:spPr>
        </p:pic>
      </p:grpSp>
      <p:sp>
        <p:nvSpPr>
          <p:cNvPr id="237" name="Full activity details, grouped by sessions, ordered by time."/>
          <p:cNvSpPr txBox="1"/>
          <p:nvPr/>
        </p:nvSpPr>
        <p:spPr>
          <a:xfrm>
            <a:off x="1282699" y="5229436"/>
            <a:ext cx="8416909" cy="3027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Full activity details, grouped by sessions, ordered by time.</a:t>
            </a:r>
          </a:p>
        </p:txBody>
      </p:sp>
      <p:sp>
        <p:nvSpPr>
          <p:cNvPr id="238" name="Activity reports"/>
          <p:cNvSpPr txBox="1"/>
          <p:nvPr/>
        </p:nvSpPr>
        <p:spPr>
          <a:xfrm>
            <a:off x="1253397" y="3447203"/>
            <a:ext cx="8416910"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Activity reports</a:t>
            </a:r>
          </a:p>
        </p:txBody>
      </p:sp>
      <p:grpSp>
        <p:nvGrpSpPr>
          <p:cNvPr id="241" name="Group"/>
          <p:cNvGrpSpPr/>
          <p:nvPr/>
        </p:nvGrpSpPr>
        <p:grpSpPr>
          <a:xfrm>
            <a:off x="1371600" y="0"/>
            <a:ext cx="2032000" cy="2032000"/>
            <a:chOff x="0" y="0"/>
            <a:chExt cx="2032000" cy="2032000"/>
          </a:xfrm>
        </p:grpSpPr>
        <p:sp>
          <p:nvSpPr>
            <p:cNvPr id="239"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40"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pic>
        <p:nvPicPr>
          <p:cNvPr id="3" name="Picture 2" descr="Chart, bar chart&#10;&#10;Description automatically generated">
            <a:extLst>
              <a:ext uri="{FF2B5EF4-FFF2-40B4-BE49-F238E27FC236}">
                <a16:creationId xmlns:a16="http://schemas.microsoft.com/office/drawing/2014/main" id="{E33535CD-1CFF-464F-A00F-5EF3950CD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55690" y="7371677"/>
            <a:ext cx="14342562" cy="3027681"/>
          </a:xfrm>
          <a:prstGeom prst="rect">
            <a:avLst/>
          </a:prstGeom>
          <a:effectLst>
            <a:outerShdw blurRad="190500" sx="101000" sy="101000" algn="ctr" rotWithShape="0">
              <a:prstClr val="black">
                <a:alpha val="8000"/>
              </a:prstClr>
            </a:outerShdw>
          </a:effectLst>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41"/>
                                        </p:tgtEl>
                                        <p:attrNameLst>
                                          <p:attrName>style.visibility</p:attrName>
                                        </p:attrNameLst>
                                      </p:cBhvr>
                                      <p:to>
                                        <p:strVal val="visible"/>
                                      </p:to>
                                    </p:set>
                                    <p:anim calcmode="lin" valueType="num">
                                      <p:cBhvr>
                                        <p:cTn id="7" dur="500" fill="hold"/>
                                        <p:tgtEl>
                                          <p:spTgt spid="241"/>
                                        </p:tgtEl>
                                        <p:attrNameLst>
                                          <p:attrName>ppt_x</p:attrName>
                                        </p:attrNameLst>
                                      </p:cBhvr>
                                      <p:tavLst>
                                        <p:tav tm="0">
                                          <p:val>
                                            <p:strVal val="#ppt_x"/>
                                          </p:val>
                                        </p:tav>
                                        <p:tav tm="100000">
                                          <p:val>
                                            <p:strVal val="#ppt_x"/>
                                          </p:val>
                                        </p:tav>
                                      </p:tavLst>
                                    </p:anim>
                                    <p:anim calcmode="lin" valueType="num">
                                      <p:cBhvr>
                                        <p:cTn id="8" dur="500" fill="hold"/>
                                        <p:tgtEl>
                                          <p:spTgt spid="2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38"/>
                                        </p:tgtEl>
                                        <p:attrNameLst>
                                          <p:attrName>style.visibility</p:attrName>
                                        </p:attrNameLst>
                                      </p:cBhvr>
                                      <p:to>
                                        <p:strVal val="visible"/>
                                      </p:to>
                                    </p:set>
                                    <p:anim calcmode="lin" valueType="num">
                                      <p:cBhvr>
                                        <p:cTn id="12" dur="500" fill="hold"/>
                                        <p:tgtEl>
                                          <p:spTgt spid="238"/>
                                        </p:tgtEl>
                                        <p:attrNameLst>
                                          <p:attrName>ppt_x</p:attrName>
                                        </p:attrNameLst>
                                      </p:cBhvr>
                                      <p:tavLst>
                                        <p:tav tm="0">
                                          <p:val>
                                            <p:strVal val="0-#ppt_w/2"/>
                                          </p:val>
                                        </p:tav>
                                        <p:tav tm="100000">
                                          <p:val>
                                            <p:strVal val="#ppt_x"/>
                                          </p:val>
                                        </p:tav>
                                      </p:tavLst>
                                    </p:anim>
                                    <p:anim calcmode="lin" valueType="num">
                                      <p:cBhvr>
                                        <p:cTn id="13" dur="500" fill="hold"/>
                                        <p:tgtEl>
                                          <p:spTgt spid="2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37"/>
                                        </p:tgtEl>
                                        <p:attrNameLst>
                                          <p:attrName>style.visibility</p:attrName>
                                        </p:attrNameLst>
                                      </p:cBhvr>
                                      <p:to>
                                        <p:strVal val="visible"/>
                                      </p:to>
                                    </p:set>
                                    <p:anim calcmode="lin" valueType="num">
                                      <p:cBhvr>
                                        <p:cTn id="17" dur="500" fill="hold"/>
                                        <p:tgtEl>
                                          <p:spTgt spid="237"/>
                                        </p:tgtEl>
                                        <p:attrNameLst>
                                          <p:attrName>ppt_x</p:attrName>
                                        </p:attrNameLst>
                                      </p:cBhvr>
                                      <p:tavLst>
                                        <p:tav tm="0">
                                          <p:val>
                                            <p:strVal val="0-#ppt_w/2"/>
                                          </p:val>
                                        </p:tav>
                                        <p:tav tm="100000">
                                          <p:val>
                                            <p:strVal val="#ppt_x"/>
                                          </p:val>
                                        </p:tav>
                                      </p:tavLst>
                                    </p:anim>
                                    <p:anim calcmode="lin" valueType="num">
                                      <p:cBhvr>
                                        <p:cTn id="18" dur="500" fill="hold"/>
                                        <p:tgtEl>
                                          <p:spTgt spid="23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36"/>
                                        </p:tgtEl>
                                        <p:attrNameLst>
                                          <p:attrName>style.visibility</p:attrName>
                                        </p:attrNameLst>
                                      </p:cBhvr>
                                      <p:to>
                                        <p:strVal val="visible"/>
                                      </p:to>
                                    </p:set>
                                    <p:anim calcmode="lin" valueType="num">
                                      <p:cBhvr>
                                        <p:cTn id="22" dur="500" fill="hold"/>
                                        <p:tgtEl>
                                          <p:spTgt spid="236"/>
                                        </p:tgtEl>
                                        <p:attrNameLst>
                                          <p:attrName>ppt_x</p:attrName>
                                        </p:attrNameLst>
                                      </p:cBhvr>
                                      <p:tavLst>
                                        <p:tav tm="0">
                                          <p:val>
                                            <p:strVal val="1+#ppt_w/2"/>
                                          </p:val>
                                        </p:tav>
                                        <p:tav tm="100000">
                                          <p:val>
                                            <p:strVal val="#ppt_x"/>
                                          </p:val>
                                        </p:tav>
                                      </p:tavLst>
                                    </p:anim>
                                    <p:anim calcmode="lin" valueType="num">
                                      <p:cBhvr>
                                        <p:cTn id="23" dur="500" fill="hold"/>
                                        <p:tgtEl>
                                          <p:spTgt spid="2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4" animBg="1" advAuto="0"/>
      <p:bldP spid="237" grpId="3" animBg="1" advAuto="0"/>
      <p:bldP spid="238" grpId="2" animBg="1" advAuto="0"/>
      <p:bldP spid="241"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43"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
        <p:nvSpPr>
          <p:cNvPr id="245" name="Active Directory integration makes User and Department investigations a breeze."/>
          <p:cNvSpPr txBox="1"/>
          <p:nvPr/>
        </p:nvSpPr>
        <p:spPr>
          <a:xfrm>
            <a:off x="1282699" y="6169243"/>
            <a:ext cx="8416909" cy="2053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rPr lang="en-AU" dirty="0"/>
              <a:t>Was a user really trying to go to a blocked website?</a:t>
            </a:r>
            <a:endParaRPr dirty="0"/>
          </a:p>
        </p:txBody>
      </p:sp>
      <p:sp>
        <p:nvSpPr>
          <p:cNvPr id="246" name="Easy reporting"/>
          <p:cNvSpPr txBox="1"/>
          <p:nvPr/>
        </p:nvSpPr>
        <p:spPr>
          <a:xfrm>
            <a:off x="1282699" y="3503518"/>
            <a:ext cx="8416910" cy="2318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rPr lang="en-AU" dirty="0"/>
              <a:t>Avoid awkward</a:t>
            </a:r>
          </a:p>
          <a:p>
            <a:r>
              <a:rPr lang="en-AU" dirty="0"/>
              <a:t>conversations</a:t>
            </a:r>
            <a:endParaRPr dirty="0"/>
          </a:p>
        </p:txBody>
      </p:sp>
      <p:grpSp>
        <p:nvGrpSpPr>
          <p:cNvPr id="249" name="Group"/>
          <p:cNvGrpSpPr/>
          <p:nvPr/>
        </p:nvGrpSpPr>
        <p:grpSpPr>
          <a:xfrm>
            <a:off x="1371600" y="0"/>
            <a:ext cx="2032000" cy="2032000"/>
            <a:chOff x="0" y="0"/>
            <a:chExt cx="2032000" cy="2032000"/>
          </a:xfrm>
        </p:grpSpPr>
        <p:sp>
          <p:nvSpPr>
            <p:cNvPr id="247"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48" name="Image" descr="Image"/>
            <p:cNvPicPr>
              <a:picLocks noChangeAspect="1"/>
            </p:cNvPicPr>
            <p:nvPr/>
          </p:nvPicPr>
          <p:blipFill>
            <a:blip r:embed="rId4"/>
            <a:stretch>
              <a:fillRect/>
            </a:stretch>
          </p:blipFill>
          <p:spPr>
            <a:xfrm>
              <a:off x="381000" y="381000"/>
              <a:ext cx="1270000" cy="1270000"/>
            </a:xfrm>
            <a:prstGeom prst="rect">
              <a:avLst/>
            </a:prstGeom>
            <a:ln w="12700" cap="flat">
              <a:noFill/>
              <a:miter lim="400000"/>
            </a:ln>
            <a:effectLst/>
          </p:spPr>
        </p:pic>
      </p:grpSp>
      <p:pic>
        <p:nvPicPr>
          <p:cNvPr id="3" name="Picture 2" descr="Table&#10;&#10;Description automatically generated with low confidence">
            <a:extLst>
              <a:ext uri="{FF2B5EF4-FFF2-40B4-BE49-F238E27FC236}">
                <a16:creationId xmlns:a16="http://schemas.microsoft.com/office/drawing/2014/main" id="{C86FC970-2625-44D2-BF1E-B43C112E7A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2807" y="5432618"/>
            <a:ext cx="14191193" cy="2212253"/>
          </a:xfrm>
          <a:prstGeom prst="rect">
            <a:avLst/>
          </a:prstGeom>
          <a:effectLst>
            <a:outerShdw blurRad="127000" sx="102000" sy="102000" algn="ctr" rotWithShape="0">
              <a:prstClr val="black">
                <a:alpha val="8000"/>
              </a:prstClr>
            </a:outerShdw>
          </a:effectLst>
        </p:spPr>
      </p:pic>
    </p:spTree>
    <p:extLst>
      <p:ext uri="{BB962C8B-B14F-4D97-AF65-F5344CB8AC3E}">
        <p14:creationId xmlns:p14="http://schemas.microsoft.com/office/powerpoint/2010/main" val="1568405341"/>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249"/>
                                        </p:tgtEl>
                                        <p:attrNameLst>
                                          <p:attrName>style.visibility</p:attrName>
                                        </p:attrNameLst>
                                      </p:cBhvr>
                                      <p:to>
                                        <p:strVal val="visible"/>
                                      </p:to>
                                    </p:set>
                                    <p:anim calcmode="lin" valueType="num">
                                      <p:cBhvr>
                                        <p:cTn id="7" dur="500" fill="hold"/>
                                        <p:tgtEl>
                                          <p:spTgt spid="249"/>
                                        </p:tgtEl>
                                        <p:attrNameLst>
                                          <p:attrName>ppt_x</p:attrName>
                                        </p:attrNameLst>
                                      </p:cBhvr>
                                      <p:tavLst>
                                        <p:tav tm="0">
                                          <p:val>
                                            <p:strVal val="#ppt_x"/>
                                          </p:val>
                                        </p:tav>
                                        <p:tav tm="100000">
                                          <p:val>
                                            <p:strVal val="#ppt_x"/>
                                          </p:val>
                                        </p:tav>
                                      </p:tavLst>
                                    </p:anim>
                                    <p:anim calcmode="lin" valueType="num">
                                      <p:cBhvr>
                                        <p:cTn id="8" dur="500" fill="hold"/>
                                        <p:tgtEl>
                                          <p:spTgt spid="24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iterate>
                                    <p:tmAbs val="0"/>
                                  </p:iterate>
                                  <p:childTnLst>
                                    <p:set>
                                      <p:cBhvr>
                                        <p:cTn id="11" fill="hold"/>
                                        <p:tgtEl>
                                          <p:spTgt spid="246"/>
                                        </p:tgtEl>
                                        <p:attrNameLst>
                                          <p:attrName>style.visibility</p:attrName>
                                        </p:attrNameLst>
                                      </p:cBhvr>
                                      <p:to>
                                        <p:strVal val="visible"/>
                                      </p:to>
                                    </p:set>
                                    <p:anim calcmode="lin" valueType="num">
                                      <p:cBhvr>
                                        <p:cTn id="12" dur="500" fill="hold"/>
                                        <p:tgtEl>
                                          <p:spTgt spid="246"/>
                                        </p:tgtEl>
                                        <p:attrNameLst>
                                          <p:attrName>ppt_x</p:attrName>
                                        </p:attrNameLst>
                                      </p:cBhvr>
                                      <p:tavLst>
                                        <p:tav tm="0">
                                          <p:val>
                                            <p:strVal val="0-#ppt_w/2"/>
                                          </p:val>
                                        </p:tav>
                                        <p:tav tm="100000">
                                          <p:val>
                                            <p:strVal val="#ppt_x"/>
                                          </p:val>
                                        </p:tav>
                                      </p:tavLst>
                                    </p:anim>
                                    <p:anim calcmode="lin" valueType="num">
                                      <p:cBhvr>
                                        <p:cTn id="13" dur="500" fill="hold"/>
                                        <p:tgtEl>
                                          <p:spTgt spid="24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iterate>
                                    <p:tmAbs val="0"/>
                                  </p:iterate>
                                  <p:childTnLst>
                                    <p:set>
                                      <p:cBhvr>
                                        <p:cTn id="16" fill="hold"/>
                                        <p:tgtEl>
                                          <p:spTgt spid="245"/>
                                        </p:tgtEl>
                                        <p:attrNameLst>
                                          <p:attrName>style.visibility</p:attrName>
                                        </p:attrNameLst>
                                      </p:cBhvr>
                                      <p:to>
                                        <p:strVal val="visible"/>
                                      </p:to>
                                    </p:set>
                                    <p:anim calcmode="lin" valueType="num">
                                      <p:cBhvr>
                                        <p:cTn id="17" dur="500" fill="hold"/>
                                        <p:tgtEl>
                                          <p:spTgt spid="245"/>
                                        </p:tgtEl>
                                        <p:attrNameLst>
                                          <p:attrName>ppt_x</p:attrName>
                                        </p:attrNameLst>
                                      </p:cBhvr>
                                      <p:tavLst>
                                        <p:tav tm="0">
                                          <p:val>
                                            <p:strVal val="0-#ppt_w/2"/>
                                          </p:val>
                                        </p:tav>
                                        <p:tav tm="100000">
                                          <p:val>
                                            <p:strVal val="#ppt_x"/>
                                          </p:val>
                                        </p:tav>
                                      </p:tavLst>
                                    </p:anim>
                                    <p:anim calcmode="lin" valueType="num">
                                      <p:cBhvr>
                                        <p:cTn id="18" dur="500" fill="hold"/>
                                        <p:tgtEl>
                                          <p:spTgt spid="2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 grpId="0" animBg="1" advAuto="0"/>
      <p:bldP spid="246" grpId="0" animBg="1" advAuto="0"/>
      <p:bldP spid="249"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59"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60" name="Dashboard_Overview-FortiGate.png" descr="Dashboard_Overview-FortiGate.png"/>
          <p:cNvPicPr>
            <a:picLocks noChangeAspect="1"/>
          </p:cNvPicPr>
          <p:nvPr/>
        </p:nvPicPr>
        <p:blipFill>
          <a:blip r:embed="rId4"/>
          <a:srcRect r="49857"/>
          <a:stretch>
            <a:fillRect/>
          </a:stretch>
        </p:blipFill>
        <p:spPr>
          <a:xfrm>
            <a:off x="12157075" y="1698376"/>
            <a:ext cx="12226826" cy="10319248"/>
          </a:xfrm>
          <a:prstGeom prst="rect">
            <a:avLst/>
          </a:prstGeom>
          <a:ln w="12700">
            <a:miter lim="400000"/>
          </a:ln>
          <a:effectLst>
            <a:outerShdw blurRad="127000" dist="25400" dir="5400000" rotWithShape="0">
              <a:srgbClr val="142235">
                <a:alpha val="12000"/>
              </a:srgbClr>
            </a:outerShdw>
          </a:effectLst>
        </p:spPr>
      </p:pic>
      <p:sp>
        <p:nvSpPr>
          <p:cNvPr id="261" name="The Real Time Dashboard is always ready to tell you what is happening on your network right now."/>
          <p:cNvSpPr txBox="1"/>
          <p:nvPr/>
        </p:nvSpPr>
        <p:spPr>
          <a:xfrm>
            <a:off x="1282699" y="6372436"/>
            <a:ext cx="8660527" cy="4085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rPr dirty="0"/>
              <a:t>Real Time Dashboard</a:t>
            </a:r>
            <a:r>
              <a:rPr lang="en-AU" dirty="0"/>
              <a:t>s</a:t>
            </a:r>
            <a:r>
              <a:rPr dirty="0"/>
              <a:t> </a:t>
            </a:r>
            <a:r>
              <a:rPr lang="en-AU" dirty="0"/>
              <a:t>are </a:t>
            </a:r>
            <a:r>
              <a:rPr dirty="0"/>
              <a:t>always ready to tell you what is happening on your network right now.</a:t>
            </a:r>
          </a:p>
        </p:txBody>
      </p:sp>
      <p:sp>
        <p:nvSpPr>
          <p:cNvPr id="262" name="Real time dashboard"/>
          <p:cNvSpPr txBox="1"/>
          <p:nvPr/>
        </p:nvSpPr>
        <p:spPr>
          <a:xfrm>
            <a:off x="1253397" y="3447203"/>
            <a:ext cx="871913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rPr dirty="0"/>
              <a:t>Real time dashboard</a:t>
            </a:r>
            <a:r>
              <a:rPr lang="en-AU" dirty="0"/>
              <a:t>s</a:t>
            </a:r>
            <a:endParaRPr dirty="0"/>
          </a:p>
        </p:txBody>
      </p:sp>
      <p:grpSp>
        <p:nvGrpSpPr>
          <p:cNvPr id="265" name="Group"/>
          <p:cNvGrpSpPr/>
          <p:nvPr/>
        </p:nvGrpSpPr>
        <p:grpSpPr>
          <a:xfrm>
            <a:off x="1371600" y="0"/>
            <a:ext cx="2032000" cy="2032000"/>
            <a:chOff x="0" y="0"/>
            <a:chExt cx="2032000" cy="2032000"/>
          </a:xfrm>
        </p:grpSpPr>
        <p:sp>
          <p:nvSpPr>
            <p:cNvPr id="263"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64"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65"/>
                                        </p:tgtEl>
                                        <p:attrNameLst>
                                          <p:attrName>style.visibility</p:attrName>
                                        </p:attrNameLst>
                                      </p:cBhvr>
                                      <p:to>
                                        <p:strVal val="visible"/>
                                      </p:to>
                                    </p:set>
                                    <p:anim calcmode="lin" valueType="num">
                                      <p:cBhvr>
                                        <p:cTn id="7" dur="500" fill="hold"/>
                                        <p:tgtEl>
                                          <p:spTgt spid="265"/>
                                        </p:tgtEl>
                                        <p:attrNameLst>
                                          <p:attrName>ppt_x</p:attrName>
                                        </p:attrNameLst>
                                      </p:cBhvr>
                                      <p:tavLst>
                                        <p:tav tm="0">
                                          <p:val>
                                            <p:strVal val="#ppt_x"/>
                                          </p:val>
                                        </p:tav>
                                        <p:tav tm="100000">
                                          <p:val>
                                            <p:strVal val="#ppt_x"/>
                                          </p:val>
                                        </p:tav>
                                      </p:tavLst>
                                    </p:anim>
                                    <p:anim calcmode="lin" valueType="num">
                                      <p:cBhvr>
                                        <p:cTn id="8" dur="500" fill="hold"/>
                                        <p:tgtEl>
                                          <p:spTgt spid="26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62"/>
                                        </p:tgtEl>
                                        <p:attrNameLst>
                                          <p:attrName>style.visibility</p:attrName>
                                        </p:attrNameLst>
                                      </p:cBhvr>
                                      <p:to>
                                        <p:strVal val="visible"/>
                                      </p:to>
                                    </p:set>
                                    <p:anim calcmode="lin" valueType="num">
                                      <p:cBhvr>
                                        <p:cTn id="12" dur="500" fill="hold"/>
                                        <p:tgtEl>
                                          <p:spTgt spid="262"/>
                                        </p:tgtEl>
                                        <p:attrNameLst>
                                          <p:attrName>ppt_x</p:attrName>
                                        </p:attrNameLst>
                                      </p:cBhvr>
                                      <p:tavLst>
                                        <p:tav tm="0">
                                          <p:val>
                                            <p:strVal val="0-#ppt_w/2"/>
                                          </p:val>
                                        </p:tav>
                                        <p:tav tm="100000">
                                          <p:val>
                                            <p:strVal val="#ppt_x"/>
                                          </p:val>
                                        </p:tav>
                                      </p:tavLst>
                                    </p:anim>
                                    <p:anim calcmode="lin" valueType="num">
                                      <p:cBhvr>
                                        <p:cTn id="13" dur="500" fill="hold"/>
                                        <p:tgtEl>
                                          <p:spTgt spid="2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61"/>
                                        </p:tgtEl>
                                        <p:attrNameLst>
                                          <p:attrName>style.visibility</p:attrName>
                                        </p:attrNameLst>
                                      </p:cBhvr>
                                      <p:to>
                                        <p:strVal val="visible"/>
                                      </p:to>
                                    </p:set>
                                    <p:anim calcmode="lin" valueType="num">
                                      <p:cBhvr>
                                        <p:cTn id="17" dur="500" fill="hold"/>
                                        <p:tgtEl>
                                          <p:spTgt spid="261"/>
                                        </p:tgtEl>
                                        <p:attrNameLst>
                                          <p:attrName>ppt_x</p:attrName>
                                        </p:attrNameLst>
                                      </p:cBhvr>
                                      <p:tavLst>
                                        <p:tav tm="0">
                                          <p:val>
                                            <p:strVal val="0-#ppt_w/2"/>
                                          </p:val>
                                        </p:tav>
                                        <p:tav tm="100000">
                                          <p:val>
                                            <p:strVal val="#ppt_x"/>
                                          </p:val>
                                        </p:tav>
                                      </p:tavLst>
                                    </p:anim>
                                    <p:anim calcmode="lin" valueType="num">
                                      <p:cBhvr>
                                        <p:cTn id="18" dur="500" fill="hold"/>
                                        <p:tgtEl>
                                          <p:spTgt spid="26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60"/>
                                        </p:tgtEl>
                                        <p:attrNameLst>
                                          <p:attrName>style.visibility</p:attrName>
                                        </p:attrNameLst>
                                      </p:cBhvr>
                                      <p:to>
                                        <p:strVal val="visible"/>
                                      </p:to>
                                    </p:set>
                                    <p:anim calcmode="lin" valueType="num">
                                      <p:cBhvr>
                                        <p:cTn id="22" dur="500" fill="hold"/>
                                        <p:tgtEl>
                                          <p:spTgt spid="260"/>
                                        </p:tgtEl>
                                        <p:attrNameLst>
                                          <p:attrName>ppt_x</p:attrName>
                                        </p:attrNameLst>
                                      </p:cBhvr>
                                      <p:tavLst>
                                        <p:tav tm="0">
                                          <p:val>
                                            <p:strVal val="1+#ppt_w/2"/>
                                          </p:val>
                                        </p:tav>
                                        <p:tav tm="100000">
                                          <p:val>
                                            <p:strVal val="#ppt_x"/>
                                          </p:val>
                                        </p:tav>
                                      </p:tavLst>
                                    </p:anim>
                                    <p:anim calcmode="lin" valueType="num">
                                      <p:cBhvr>
                                        <p:cTn id="23" dur="500" fill="hold"/>
                                        <p:tgtEl>
                                          <p:spTgt spid="2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4" animBg="1" advAuto="0"/>
      <p:bldP spid="261" grpId="3" animBg="1" advAuto="0"/>
      <p:bldP spid="262" grpId="2" animBg="1" advAuto="0"/>
      <p:bldP spid="265" grpId="1"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75"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76" name="Productivity Settings.png" descr="Productivity Settings.png"/>
          <p:cNvPicPr>
            <a:picLocks noChangeAspect="1"/>
          </p:cNvPicPr>
          <p:nvPr/>
        </p:nvPicPr>
        <p:blipFill>
          <a:blip r:embed="rId4"/>
          <a:srcRect r="23784"/>
          <a:stretch>
            <a:fillRect/>
          </a:stretch>
        </p:blipFill>
        <p:spPr>
          <a:xfrm>
            <a:off x="12880975" y="3683000"/>
            <a:ext cx="11375874" cy="6350000"/>
          </a:xfrm>
          <a:prstGeom prst="rect">
            <a:avLst/>
          </a:prstGeom>
          <a:ln w="254000">
            <a:solidFill>
              <a:srgbClr val="FFFFFF"/>
            </a:solidFill>
            <a:miter lim="400000"/>
          </a:ln>
          <a:effectLst>
            <a:outerShdw blurRad="127000" dist="25400" dir="5400000" rotWithShape="0">
              <a:srgbClr val="142235">
                <a:alpha val="12000"/>
              </a:srgbClr>
            </a:outerShdw>
          </a:effectLst>
        </p:spPr>
      </p:pic>
      <p:sp>
        <p:nvSpPr>
          <p:cNvPr id="277" name="Use your firewall’s URL Filtering Categories to customize the productivity assessment for your organization"/>
          <p:cNvSpPr txBox="1"/>
          <p:nvPr/>
        </p:nvSpPr>
        <p:spPr>
          <a:xfrm>
            <a:off x="1282699" y="6372436"/>
            <a:ext cx="8660527" cy="50393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Use your firewall’s URL Filtering Categories to customize the productivity assessment for your organization</a:t>
            </a:r>
          </a:p>
        </p:txBody>
      </p:sp>
      <p:sp>
        <p:nvSpPr>
          <p:cNvPr id="278" name="What is unproductive?"/>
          <p:cNvSpPr txBox="1"/>
          <p:nvPr/>
        </p:nvSpPr>
        <p:spPr>
          <a:xfrm>
            <a:off x="1253397" y="3447203"/>
            <a:ext cx="8719130" cy="241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What is unproductive? </a:t>
            </a:r>
          </a:p>
        </p:txBody>
      </p:sp>
      <p:grpSp>
        <p:nvGrpSpPr>
          <p:cNvPr id="281" name="Group"/>
          <p:cNvGrpSpPr/>
          <p:nvPr/>
        </p:nvGrpSpPr>
        <p:grpSpPr>
          <a:xfrm>
            <a:off x="1371600" y="0"/>
            <a:ext cx="2032000" cy="2032000"/>
            <a:chOff x="0" y="0"/>
            <a:chExt cx="2032000" cy="2032000"/>
          </a:xfrm>
        </p:grpSpPr>
        <p:sp>
          <p:nvSpPr>
            <p:cNvPr id="279"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80"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81"/>
                                        </p:tgtEl>
                                        <p:attrNameLst>
                                          <p:attrName>style.visibility</p:attrName>
                                        </p:attrNameLst>
                                      </p:cBhvr>
                                      <p:to>
                                        <p:strVal val="visible"/>
                                      </p:to>
                                    </p:set>
                                    <p:anim calcmode="lin" valueType="num">
                                      <p:cBhvr>
                                        <p:cTn id="7" dur="500" fill="hold"/>
                                        <p:tgtEl>
                                          <p:spTgt spid="281"/>
                                        </p:tgtEl>
                                        <p:attrNameLst>
                                          <p:attrName>ppt_x</p:attrName>
                                        </p:attrNameLst>
                                      </p:cBhvr>
                                      <p:tavLst>
                                        <p:tav tm="0">
                                          <p:val>
                                            <p:strVal val="#ppt_x"/>
                                          </p:val>
                                        </p:tav>
                                        <p:tav tm="100000">
                                          <p:val>
                                            <p:strVal val="#ppt_x"/>
                                          </p:val>
                                        </p:tav>
                                      </p:tavLst>
                                    </p:anim>
                                    <p:anim calcmode="lin" valueType="num">
                                      <p:cBhvr>
                                        <p:cTn id="8" dur="500" fill="hold"/>
                                        <p:tgtEl>
                                          <p:spTgt spid="28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78"/>
                                        </p:tgtEl>
                                        <p:attrNameLst>
                                          <p:attrName>style.visibility</p:attrName>
                                        </p:attrNameLst>
                                      </p:cBhvr>
                                      <p:to>
                                        <p:strVal val="visible"/>
                                      </p:to>
                                    </p:set>
                                    <p:anim calcmode="lin" valueType="num">
                                      <p:cBhvr>
                                        <p:cTn id="12" dur="500" fill="hold"/>
                                        <p:tgtEl>
                                          <p:spTgt spid="278"/>
                                        </p:tgtEl>
                                        <p:attrNameLst>
                                          <p:attrName>ppt_x</p:attrName>
                                        </p:attrNameLst>
                                      </p:cBhvr>
                                      <p:tavLst>
                                        <p:tav tm="0">
                                          <p:val>
                                            <p:strVal val="0-#ppt_w/2"/>
                                          </p:val>
                                        </p:tav>
                                        <p:tav tm="100000">
                                          <p:val>
                                            <p:strVal val="#ppt_x"/>
                                          </p:val>
                                        </p:tav>
                                      </p:tavLst>
                                    </p:anim>
                                    <p:anim calcmode="lin" valueType="num">
                                      <p:cBhvr>
                                        <p:cTn id="13" dur="500" fill="hold"/>
                                        <p:tgtEl>
                                          <p:spTgt spid="27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77"/>
                                        </p:tgtEl>
                                        <p:attrNameLst>
                                          <p:attrName>style.visibility</p:attrName>
                                        </p:attrNameLst>
                                      </p:cBhvr>
                                      <p:to>
                                        <p:strVal val="visible"/>
                                      </p:to>
                                    </p:set>
                                    <p:anim calcmode="lin" valueType="num">
                                      <p:cBhvr>
                                        <p:cTn id="17" dur="500" fill="hold"/>
                                        <p:tgtEl>
                                          <p:spTgt spid="277"/>
                                        </p:tgtEl>
                                        <p:attrNameLst>
                                          <p:attrName>ppt_x</p:attrName>
                                        </p:attrNameLst>
                                      </p:cBhvr>
                                      <p:tavLst>
                                        <p:tav tm="0">
                                          <p:val>
                                            <p:strVal val="0-#ppt_w/2"/>
                                          </p:val>
                                        </p:tav>
                                        <p:tav tm="100000">
                                          <p:val>
                                            <p:strVal val="#ppt_x"/>
                                          </p:val>
                                        </p:tav>
                                      </p:tavLst>
                                    </p:anim>
                                    <p:anim calcmode="lin" valueType="num">
                                      <p:cBhvr>
                                        <p:cTn id="18" dur="500" fill="hold"/>
                                        <p:tgtEl>
                                          <p:spTgt spid="27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76"/>
                                        </p:tgtEl>
                                        <p:attrNameLst>
                                          <p:attrName>style.visibility</p:attrName>
                                        </p:attrNameLst>
                                      </p:cBhvr>
                                      <p:to>
                                        <p:strVal val="visible"/>
                                      </p:to>
                                    </p:set>
                                    <p:anim calcmode="lin" valueType="num">
                                      <p:cBhvr>
                                        <p:cTn id="22" dur="500" fill="hold"/>
                                        <p:tgtEl>
                                          <p:spTgt spid="276"/>
                                        </p:tgtEl>
                                        <p:attrNameLst>
                                          <p:attrName>ppt_x</p:attrName>
                                        </p:attrNameLst>
                                      </p:cBhvr>
                                      <p:tavLst>
                                        <p:tav tm="0">
                                          <p:val>
                                            <p:strVal val="1+#ppt_w/2"/>
                                          </p:val>
                                        </p:tav>
                                        <p:tav tm="100000">
                                          <p:val>
                                            <p:strVal val="#ppt_x"/>
                                          </p:val>
                                        </p:tav>
                                      </p:tavLst>
                                    </p:anim>
                                    <p:anim calcmode="lin" valueType="num">
                                      <p:cBhvr>
                                        <p:cTn id="23" dur="500" fill="hold"/>
                                        <p:tgtEl>
                                          <p:spTgt spid="2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 grpId="4" animBg="1" advAuto="0"/>
      <p:bldP spid="277" grpId="3" animBg="1" advAuto="0"/>
      <p:bldP spid="278" grpId="2" animBg="1" advAuto="0"/>
      <p:bldP spid="281"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67"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pic>
        <p:nvPicPr>
          <p:cNvPr id="268" name="ScheduleReport-HR-AttachOptions.png" descr="ScheduleReport-HR-AttachOptions.png"/>
          <p:cNvPicPr>
            <a:picLocks noChangeAspect="1"/>
          </p:cNvPicPr>
          <p:nvPr/>
        </p:nvPicPr>
        <p:blipFill>
          <a:blip r:embed="rId4"/>
          <a:stretch>
            <a:fillRect/>
          </a:stretch>
        </p:blipFill>
        <p:spPr>
          <a:xfrm>
            <a:off x="13826480" y="3003550"/>
            <a:ext cx="7073901" cy="7708900"/>
          </a:xfrm>
          <a:prstGeom prst="rect">
            <a:avLst/>
          </a:prstGeom>
          <a:ln w="254000">
            <a:solidFill>
              <a:srgbClr val="FFFFFF"/>
            </a:solidFill>
            <a:miter lim="400000"/>
          </a:ln>
          <a:effectLst>
            <a:outerShdw blurRad="127000" dist="25400" dir="5400000" rotWithShape="0">
              <a:srgbClr val="142235">
                <a:alpha val="12000"/>
              </a:srgbClr>
            </a:outerShdw>
          </a:effectLst>
        </p:spPr>
      </p:pic>
      <p:sp>
        <p:nvSpPr>
          <p:cNvPr id="269" name="Reports delivered to your inbox each day, week or month."/>
          <p:cNvSpPr txBox="1"/>
          <p:nvPr/>
        </p:nvSpPr>
        <p:spPr>
          <a:xfrm>
            <a:off x="1282699" y="5229436"/>
            <a:ext cx="8416909" cy="30276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110000"/>
              </a:lnSpc>
              <a:defRPr sz="6000" spc="-119">
                <a:solidFill>
                  <a:srgbClr val="5C7384"/>
                </a:solidFill>
                <a:latin typeface="Helvetica Light"/>
                <a:ea typeface="Helvetica Light"/>
                <a:cs typeface="Helvetica Light"/>
                <a:sym typeface="Helvetica Light"/>
              </a:defRPr>
            </a:lvl1pPr>
          </a:lstStyle>
          <a:p>
            <a:r>
              <a:t>Reports delivered to your inbox each day, week or month.</a:t>
            </a:r>
          </a:p>
        </p:txBody>
      </p:sp>
      <p:sp>
        <p:nvSpPr>
          <p:cNvPr id="270" name="Inbox delivery"/>
          <p:cNvSpPr txBox="1"/>
          <p:nvPr/>
        </p:nvSpPr>
        <p:spPr>
          <a:xfrm>
            <a:off x="1253397" y="3447203"/>
            <a:ext cx="8416910" cy="1320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spcBef>
                <a:spcPts val="0"/>
              </a:spcBef>
              <a:defRPr sz="8000" b="1" spc="-159">
                <a:solidFill>
                  <a:srgbClr val="333E47"/>
                </a:solidFill>
                <a:latin typeface="Helvetica"/>
                <a:ea typeface="Helvetica"/>
                <a:cs typeface="Helvetica"/>
                <a:sym typeface="Helvetica"/>
              </a:defRPr>
            </a:lvl1pPr>
          </a:lstStyle>
          <a:p>
            <a:r>
              <a:t>Inbox delivery</a:t>
            </a:r>
          </a:p>
        </p:txBody>
      </p:sp>
      <p:grpSp>
        <p:nvGrpSpPr>
          <p:cNvPr id="273" name="Group"/>
          <p:cNvGrpSpPr/>
          <p:nvPr/>
        </p:nvGrpSpPr>
        <p:grpSpPr>
          <a:xfrm>
            <a:off x="1371600" y="0"/>
            <a:ext cx="2032000" cy="2032000"/>
            <a:chOff x="0" y="0"/>
            <a:chExt cx="2032000" cy="2032000"/>
          </a:xfrm>
        </p:grpSpPr>
        <p:sp>
          <p:nvSpPr>
            <p:cNvPr id="271" name="Square"/>
            <p:cNvSpPr/>
            <p:nvPr/>
          </p:nvSpPr>
          <p:spPr>
            <a:xfrm>
              <a:off x="0" y="0"/>
              <a:ext cx="2032000" cy="2032000"/>
            </a:xfrm>
            <a:prstGeom prst="rect">
              <a:avLst/>
            </a:prstGeom>
            <a:solidFill>
              <a:srgbClr val="52C32A"/>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272" name="Image" descr="Image"/>
            <p:cNvPicPr>
              <a:picLocks noChangeAspect="1"/>
            </p:cNvPicPr>
            <p:nvPr/>
          </p:nvPicPr>
          <p:blipFill>
            <a:blip r:embed="rId5"/>
            <a:stretch>
              <a:fillRect/>
            </a:stretch>
          </p:blipFill>
          <p:spPr>
            <a:xfrm>
              <a:off x="381000" y="381000"/>
              <a:ext cx="1270000" cy="1270000"/>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afterEffect">
                                  <p:stCondLst>
                                    <p:cond delay="0"/>
                                  </p:stCondLst>
                                  <p:iterate>
                                    <p:tmAbs val="0"/>
                                  </p:iterate>
                                  <p:childTnLst>
                                    <p:set>
                                      <p:cBhvr>
                                        <p:cTn id="6" fill="hold"/>
                                        <p:tgtEl>
                                          <p:spTgt spid="273"/>
                                        </p:tgtEl>
                                        <p:attrNameLst>
                                          <p:attrName>style.visibility</p:attrName>
                                        </p:attrNameLst>
                                      </p:cBhvr>
                                      <p:to>
                                        <p:strVal val="visible"/>
                                      </p:to>
                                    </p:set>
                                    <p:anim calcmode="lin" valueType="num">
                                      <p:cBhvr>
                                        <p:cTn id="7" dur="500" fill="hold"/>
                                        <p:tgtEl>
                                          <p:spTgt spid="273"/>
                                        </p:tgtEl>
                                        <p:attrNameLst>
                                          <p:attrName>ppt_x</p:attrName>
                                        </p:attrNameLst>
                                      </p:cBhvr>
                                      <p:tavLst>
                                        <p:tav tm="0">
                                          <p:val>
                                            <p:strVal val="#ppt_x"/>
                                          </p:val>
                                        </p:tav>
                                        <p:tav tm="100000">
                                          <p:val>
                                            <p:strVal val="#ppt_x"/>
                                          </p:val>
                                        </p:tav>
                                      </p:tavLst>
                                    </p:anim>
                                    <p:anim calcmode="lin" valueType="num">
                                      <p:cBhvr>
                                        <p:cTn id="8" dur="500" fill="hold"/>
                                        <p:tgtEl>
                                          <p:spTgt spid="27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2" nodeType="afterEffect">
                                  <p:stCondLst>
                                    <p:cond delay="0"/>
                                  </p:stCondLst>
                                  <p:iterate>
                                    <p:tmAbs val="0"/>
                                  </p:iterate>
                                  <p:childTnLst>
                                    <p:set>
                                      <p:cBhvr>
                                        <p:cTn id="11" fill="hold"/>
                                        <p:tgtEl>
                                          <p:spTgt spid="270"/>
                                        </p:tgtEl>
                                        <p:attrNameLst>
                                          <p:attrName>style.visibility</p:attrName>
                                        </p:attrNameLst>
                                      </p:cBhvr>
                                      <p:to>
                                        <p:strVal val="visible"/>
                                      </p:to>
                                    </p:set>
                                    <p:anim calcmode="lin" valueType="num">
                                      <p:cBhvr>
                                        <p:cTn id="12" dur="500" fill="hold"/>
                                        <p:tgtEl>
                                          <p:spTgt spid="270"/>
                                        </p:tgtEl>
                                        <p:attrNameLst>
                                          <p:attrName>ppt_x</p:attrName>
                                        </p:attrNameLst>
                                      </p:cBhvr>
                                      <p:tavLst>
                                        <p:tav tm="0">
                                          <p:val>
                                            <p:strVal val="0-#ppt_w/2"/>
                                          </p:val>
                                        </p:tav>
                                        <p:tav tm="100000">
                                          <p:val>
                                            <p:strVal val="#ppt_x"/>
                                          </p:val>
                                        </p:tav>
                                      </p:tavLst>
                                    </p:anim>
                                    <p:anim calcmode="lin" valueType="num">
                                      <p:cBhvr>
                                        <p:cTn id="13" dur="500" fill="hold"/>
                                        <p:tgtEl>
                                          <p:spTgt spid="27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3" nodeType="afterEffect">
                                  <p:stCondLst>
                                    <p:cond delay="0"/>
                                  </p:stCondLst>
                                  <p:iterate>
                                    <p:tmAbs val="0"/>
                                  </p:iterate>
                                  <p:childTnLst>
                                    <p:set>
                                      <p:cBhvr>
                                        <p:cTn id="16" fill="hold"/>
                                        <p:tgtEl>
                                          <p:spTgt spid="269"/>
                                        </p:tgtEl>
                                        <p:attrNameLst>
                                          <p:attrName>style.visibility</p:attrName>
                                        </p:attrNameLst>
                                      </p:cBhvr>
                                      <p:to>
                                        <p:strVal val="visible"/>
                                      </p:to>
                                    </p:set>
                                    <p:anim calcmode="lin" valueType="num">
                                      <p:cBhvr>
                                        <p:cTn id="17" dur="500" fill="hold"/>
                                        <p:tgtEl>
                                          <p:spTgt spid="269"/>
                                        </p:tgtEl>
                                        <p:attrNameLst>
                                          <p:attrName>ppt_x</p:attrName>
                                        </p:attrNameLst>
                                      </p:cBhvr>
                                      <p:tavLst>
                                        <p:tav tm="0">
                                          <p:val>
                                            <p:strVal val="0-#ppt_w/2"/>
                                          </p:val>
                                        </p:tav>
                                        <p:tav tm="100000">
                                          <p:val>
                                            <p:strVal val="#ppt_x"/>
                                          </p:val>
                                        </p:tav>
                                      </p:tavLst>
                                    </p:anim>
                                    <p:anim calcmode="lin" valueType="num">
                                      <p:cBhvr>
                                        <p:cTn id="18" dur="500" fill="hold"/>
                                        <p:tgtEl>
                                          <p:spTgt spid="26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4" nodeType="afterEffect">
                                  <p:stCondLst>
                                    <p:cond delay="0"/>
                                  </p:stCondLst>
                                  <p:iterate>
                                    <p:tmAbs val="0"/>
                                  </p:iterate>
                                  <p:childTnLst>
                                    <p:set>
                                      <p:cBhvr>
                                        <p:cTn id="21" fill="hold"/>
                                        <p:tgtEl>
                                          <p:spTgt spid="268"/>
                                        </p:tgtEl>
                                        <p:attrNameLst>
                                          <p:attrName>style.visibility</p:attrName>
                                        </p:attrNameLst>
                                      </p:cBhvr>
                                      <p:to>
                                        <p:strVal val="visible"/>
                                      </p:to>
                                    </p:set>
                                    <p:anim calcmode="lin" valueType="num">
                                      <p:cBhvr>
                                        <p:cTn id="22" dur="500" fill="hold"/>
                                        <p:tgtEl>
                                          <p:spTgt spid="268"/>
                                        </p:tgtEl>
                                        <p:attrNameLst>
                                          <p:attrName>ppt_x</p:attrName>
                                        </p:attrNameLst>
                                      </p:cBhvr>
                                      <p:tavLst>
                                        <p:tav tm="0">
                                          <p:val>
                                            <p:strVal val="1+#ppt_w/2"/>
                                          </p:val>
                                        </p:tav>
                                        <p:tav tm="100000">
                                          <p:val>
                                            <p:strVal val="#ppt_x"/>
                                          </p:val>
                                        </p:tav>
                                      </p:tavLst>
                                    </p:anim>
                                    <p:anim calcmode="lin" valueType="num">
                                      <p:cBhvr>
                                        <p:cTn id="23"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4" animBg="1" advAuto="0"/>
      <p:bldP spid="269" grpId="3" animBg="1" advAuto="0"/>
      <p:bldP spid="270" grpId="2" animBg="1" advAuto="0"/>
      <p:bldP spid="273" grpId="1"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pic>
        <p:nvPicPr>
          <p:cNvPr id="207" name="Image" descr="Image"/>
          <p:cNvPicPr>
            <a:picLocks noChangeAspect="1"/>
          </p:cNvPicPr>
          <p:nvPr/>
        </p:nvPicPr>
        <p:blipFill>
          <a:blip r:embed="rId3"/>
          <a:stretch>
            <a:fillRect/>
          </a:stretch>
        </p:blipFill>
        <p:spPr>
          <a:xfrm>
            <a:off x="21399500" y="12814300"/>
            <a:ext cx="2336800" cy="381000"/>
          </a:xfrm>
          <a:prstGeom prst="rect">
            <a:avLst/>
          </a:prstGeom>
          <a:ln w="12700">
            <a:miter lim="400000"/>
          </a:ln>
        </p:spPr>
      </p:pic>
      <p:sp>
        <p:nvSpPr>
          <p:cNvPr id="208" name="A unique technology that transforms log data to simplify and reflect the internet browsing behaviour of real people."/>
          <p:cNvSpPr txBox="1"/>
          <p:nvPr/>
        </p:nvSpPr>
        <p:spPr>
          <a:xfrm>
            <a:off x="1380065" y="4573256"/>
            <a:ext cx="17964948" cy="5902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857250" indent="-857250">
              <a:lnSpc>
                <a:spcPct val="110000"/>
              </a:lnSpc>
              <a:buFontTx/>
              <a:buChar char="-"/>
              <a:defRPr sz="7000" spc="-140">
                <a:solidFill>
                  <a:srgbClr val="41515D"/>
                </a:solidFill>
                <a:latin typeface="Helvetica Light"/>
                <a:ea typeface="Helvetica Light"/>
                <a:cs typeface="Helvetica Light"/>
                <a:sym typeface="Helvetica Light"/>
              </a:defRPr>
            </a:pPr>
            <a:r>
              <a:rPr lang="en-AU" dirty="0"/>
              <a:t>Imports </a:t>
            </a:r>
            <a:r>
              <a:rPr lang="en-AU" b="1" dirty="0"/>
              <a:t>Syslog</a:t>
            </a:r>
          </a:p>
          <a:p>
            <a:pPr marL="857250" indent="-857250">
              <a:lnSpc>
                <a:spcPct val="110000"/>
              </a:lnSpc>
              <a:buFontTx/>
              <a:buChar char="-"/>
              <a:defRPr sz="7000" spc="-140">
                <a:solidFill>
                  <a:srgbClr val="41515D"/>
                </a:solidFill>
                <a:latin typeface="Helvetica Light"/>
                <a:ea typeface="Helvetica Light"/>
                <a:cs typeface="Helvetica Light"/>
                <a:sym typeface="Helvetica Light"/>
              </a:defRPr>
            </a:pPr>
            <a:r>
              <a:rPr lang="en-AU" dirty="0"/>
              <a:t>Enable </a:t>
            </a:r>
            <a:r>
              <a:rPr lang="en-AU" b="1" dirty="0"/>
              <a:t>Content Filtering</a:t>
            </a:r>
            <a:r>
              <a:rPr lang="en-AU" dirty="0"/>
              <a:t> &amp; </a:t>
            </a:r>
            <a:r>
              <a:rPr lang="en-AU" b="1" dirty="0"/>
              <a:t>HTTPS Inspection</a:t>
            </a:r>
          </a:p>
          <a:p>
            <a:pPr marL="857250" indent="-857250">
              <a:lnSpc>
                <a:spcPct val="110000"/>
              </a:lnSpc>
              <a:buFontTx/>
              <a:buChar char="-"/>
              <a:defRPr sz="7000" spc="-140">
                <a:solidFill>
                  <a:srgbClr val="41515D"/>
                </a:solidFill>
                <a:latin typeface="Helvetica Light"/>
                <a:ea typeface="Helvetica Light"/>
                <a:cs typeface="Helvetica Light"/>
                <a:sym typeface="Helvetica Light"/>
              </a:defRPr>
            </a:pPr>
            <a:r>
              <a:rPr lang="en-AU" dirty="0"/>
              <a:t>Installation </a:t>
            </a:r>
            <a:r>
              <a:rPr lang="en-AU" b="1" dirty="0"/>
              <a:t>On-Premises</a:t>
            </a:r>
            <a:r>
              <a:rPr lang="en-AU" dirty="0"/>
              <a:t> or </a:t>
            </a:r>
            <a:r>
              <a:rPr lang="en-AU" b="1" dirty="0"/>
              <a:t>Private Cloud</a:t>
            </a:r>
            <a:r>
              <a:rPr lang="en-AU" dirty="0"/>
              <a:t>, </a:t>
            </a:r>
            <a:r>
              <a:rPr lang="en-AU" b="1" dirty="0"/>
              <a:t>Windows</a:t>
            </a:r>
            <a:r>
              <a:rPr lang="en-AU" dirty="0"/>
              <a:t> or </a:t>
            </a:r>
            <a:r>
              <a:rPr lang="en-AU" b="1" dirty="0"/>
              <a:t>Linux Server</a:t>
            </a:r>
            <a:endParaRPr b="1" dirty="0"/>
          </a:p>
        </p:txBody>
      </p:sp>
      <p:sp>
        <p:nvSpPr>
          <p:cNvPr id="209" name="Introducing Site Clean"/>
          <p:cNvSpPr txBox="1"/>
          <p:nvPr/>
        </p:nvSpPr>
        <p:spPr>
          <a:xfrm>
            <a:off x="1380397" y="1158239"/>
            <a:ext cx="21792851" cy="176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spcBef>
                <a:spcPts val="0"/>
              </a:spcBef>
              <a:defRPr sz="12000" b="1" spc="-479">
                <a:solidFill>
                  <a:srgbClr val="333E47"/>
                </a:solidFill>
                <a:latin typeface="Helvetica"/>
                <a:ea typeface="Helvetica"/>
                <a:cs typeface="Helvetica"/>
                <a:sym typeface="Helvetica"/>
              </a:defRPr>
            </a:pPr>
            <a:r>
              <a:rPr lang="en-AU" dirty="0"/>
              <a:t>H</a:t>
            </a:r>
            <a:r>
              <a:rPr lang="en-AU" dirty="0">
                <a:solidFill>
                  <a:srgbClr val="333E47"/>
                </a:solidFill>
              </a:rPr>
              <a:t>o</a:t>
            </a:r>
            <a:r>
              <a:rPr lang="en-AU" dirty="0"/>
              <a:t>w does</a:t>
            </a:r>
            <a:r>
              <a:rPr dirty="0"/>
              <a:t> </a:t>
            </a:r>
            <a:r>
              <a:rPr lang="en-AU" dirty="0">
                <a:solidFill>
                  <a:srgbClr val="52C32A"/>
                </a:solidFill>
              </a:rPr>
              <a:t>Fastvue </a:t>
            </a:r>
            <a:r>
              <a:rPr lang="en-AU" dirty="0">
                <a:solidFill>
                  <a:srgbClr val="333E47"/>
                </a:solidFill>
              </a:rPr>
              <a:t>work</a:t>
            </a:r>
            <a:endParaRPr dirty="0">
              <a:solidFill>
                <a:srgbClr val="333E47"/>
              </a:solidFill>
            </a:endParaRPr>
          </a:p>
        </p:txBody>
      </p:sp>
    </p:spTree>
    <p:extLst>
      <p:ext uri="{BB962C8B-B14F-4D97-AF65-F5344CB8AC3E}">
        <p14:creationId xmlns:p14="http://schemas.microsoft.com/office/powerpoint/2010/main" val="288047501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09"/>
                                        </p:tgtEl>
                                        <p:attrNameLst>
                                          <p:attrName>style.visibility</p:attrName>
                                        </p:attrNameLst>
                                      </p:cBhvr>
                                      <p:to>
                                        <p:strVal val="visible"/>
                                      </p:to>
                                    </p:set>
                                    <p:anim calcmode="lin" valueType="num">
                                      <p:cBhvr>
                                        <p:cTn id="7" dur="500" fill="hold"/>
                                        <p:tgtEl>
                                          <p:spTgt spid="209"/>
                                        </p:tgtEl>
                                        <p:attrNameLst>
                                          <p:attrName>ppt_x</p:attrName>
                                        </p:attrNameLst>
                                      </p:cBhvr>
                                      <p:tavLst>
                                        <p:tav tm="0">
                                          <p:val>
                                            <p:strVal val="0-#ppt_w/2"/>
                                          </p:val>
                                        </p:tav>
                                        <p:tav tm="100000">
                                          <p:val>
                                            <p:strVal val="#ppt_x"/>
                                          </p:val>
                                        </p:tav>
                                      </p:tavLst>
                                    </p:anim>
                                    <p:anim calcmode="lin" valueType="num">
                                      <p:cBhvr>
                                        <p:cTn id="8" dur="500" fill="hold"/>
                                        <p:tgtEl>
                                          <p:spTgt spid="2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iterate>
                                    <p:tmAbs val="0"/>
                                  </p:iterate>
                                  <p:childTnLst>
                                    <p:set>
                                      <p:cBhvr>
                                        <p:cTn id="11" fill="hold"/>
                                        <p:tgtEl>
                                          <p:spTgt spid="208"/>
                                        </p:tgtEl>
                                        <p:attrNameLst>
                                          <p:attrName>style.visibility</p:attrName>
                                        </p:attrNameLst>
                                      </p:cBhvr>
                                      <p:to>
                                        <p:strVal val="visible"/>
                                      </p:to>
                                    </p:set>
                                    <p:anim calcmode="lin" valueType="num">
                                      <p:cBhvr>
                                        <p:cTn id="12" dur="500" fill="hold"/>
                                        <p:tgtEl>
                                          <p:spTgt spid="208"/>
                                        </p:tgtEl>
                                        <p:attrNameLst>
                                          <p:attrName>ppt_x</p:attrName>
                                        </p:attrNameLst>
                                      </p:cBhvr>
                                      <p:tavLst>
                                        <p:tav tm="0">
                                          <p:val>
                                            <p:strVal val="0-#ppt_w/2"/>
                                          </p:val>
                                        </p:tav>
                                        <p:tav tm="100000">
                                          <p:val>
                                            <p:strVal val="#ppt_x"/>
                                          </p:val>
                                        </p:tav>
                                      </p:tavLst>
                                    </p:anim>
                                    <p:anim calcmode="lin" valueType="num">
                                      <p:cBhvr>
                                        <p:cTn id="13" dur="500" fill="hold"/>
                                        <p:tgtEl>
                                          <p:spTgt spid="2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nimBg="1" advAuto="0"/>
      <p:bldP spid="209"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235"/>
        </a:solidFill>
        <a:effectLst/>
      </p:bgPr>
    </p:bg>
    <p:spTree>
      <p:nvGrpSpPr>
        <p:cNvPr id="1" name=""/>
        <p:cNvGrpSpPr/>
        <p:nvPr/>
      </p:nvGrpSpPr>
      <p:grpSpPr>
        <a:xfrm>
          <a:off x="0" y="0"/>
          <a:ext cx="0" cy="0"/>
          <a:chOff x="0" y="0"/>
          <a:chExt cx="0" cy="0"/>
        </a:xfrm>
      </p:grpSpPr>
      <p:sp>
        <p:nvSpPr>
          <p:cNvPr id="283" name="Any…"/>
          <p:cNvSpPr txBox="1"/>
          <p:nvPr/>
        </p:nvSpPr>
        <p:spPr>
          <a:xfrm>
            <a:off x="1342297" y="1586931"/>
            <a:ext cx="18199629" cy="50393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80000"/>
              </a:lnSpc>
              <a:spcBef>
                <a:spcPts val="0"/>
              </a:spcBef>
              <a:defRPr sz="18000" b="1" spc="-720">
                <a:solidFill>
                  <a:srgbClr val="F7F8F9"/>
                </a:solidFill>
                <a:latin typeface="Helvetica"/>
                <a:ea typeface="Helvetica"/>
                <a:cs typeface="Helvetica"/>
                <a:sym typeface="Helvetica"/>
              </a:defRPr>
            </a:pPr>
            <a:r>
              <a:t>Any </a:t>
            </a:r>
          </a:p>
          <a:p>
            <a:pPr>
              <a:lnSpc>
                <a:spcPct val="80000"/>
              </a:lnSpc>
              <a:spcBef>
                <a:spcPts val="0"/>
              </a:spcBef>
              <a:defRPr sz="18000" b="1" spc="-720">
                <a:solidFill>
                  <a:srgbClr val="F7F8F9"/>
                </a:solidFill>
                <a:latin typeface="Helvetica"/>
                <a:ea typeface="Helvetica"/>
                <a:cs typeface="Helvetica"/>
                <a:sym typeface="Helvetica"/>
              </a:defRPr>
            </a:pPr>
            <a:r>
              <a:rPr>
                <a:solidFill>
                  <a:srgbClr val="52C32A"/>
                </a:solidFill>
              </a:rPr>
              <a:t>questions?</a:t>
            </a:r>
          </a:p>
        </p:txBody>
      </p:sp>
      <p:pic>
        <p:nvPicPr>
          <p:cNvPr id="284" name="Image" descr="Image"/>
          <p:cNvPicPr>
            <a:picLocks noChangeAspect="1"/>
          </p:cNvPicPr>
          <p:nvPr/>
        </p:nvPicPr>
        <p:blipFill>
          <a:blip r:embed="rId2"/>
          <a:stretch>
            <a:fillRect/>
          </a:stretch>
        </p:blipFill>
        <p:spPr>
          <a:xfrm>
            <a:off x="21399500" y="12814300"/>
            <a:ext cx="2336800" cy="3810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282</TotalTime>
  <Words>1883</Words>
  <Application>Microsoft Office PowerPoint</Application>
  <PresentationFormat>Custom</PresentationFormat>
  <Paragraphs>111</Paragraphs>
  <Slides>21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Helvetica</vt:lpstr>
      <vt:lpstr>Helvetica Light</vt:lpstr>
      <vt:lpstr>Helvetica Neue</vt:lpstr>
      <vt:lpstr>Helvetica Neue Medium</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Christian Ingram</cp:lastModifiedBy>
  <cp:revision>24</cp:revision>
  <dcterms:modified xsi:type="dcterms:W3CDTF">2021-05-11T03:41:29Z</dcterms:modified>
</cp:coreProperties>
</file>